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7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6bde1e53a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6bde1e53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6bde1e53a0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6bde1e53a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317978da4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317978da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317978da4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317978da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rtl="0">
              <a:lnSpc>
                <a:spcPct val="89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rtl="0">
              <a:lnSpc>
                <a:spcPct val="94000"/>
              </a:lnSpc>
              <a:spcBef>
                <a:spcPts val="1000"/>
              </a:spcBef>
              <a:spcAft>
                <a:spcPts val="0"/>
              </a:spcAft>
              <a:buClr>
                <a:schemeClr val="dk2"/>
              </a:buClr>
              <a:buSzPts val="1800"/>
              <a:buChar char="●"/>
              <a:defRPr/>
            </a:lvl1pPr>
            <a:lvl2pPr marL="914400" lvl="1" indent="-342900" algn="l" rtl="0">
              <a:lnSpc>
                <a:spcPct val="94000"/>
              </a:lnSpc>
              <a:spcBef>
                <a:spcPts val="500"/>
              </a:spcBef>
              <a:spcAft>
                <a:spcPts val="0"/>
              </a:spcAft>
              <a:buClr>
                <a:schemeClr val="dk2"/>
              </a:buClr>
              <a:buSzPts val="1800"/>
              <a:buChar char="○"/>
              <a:defRPr/>
            </a:lvl2pPr>
            <a:lvl3pPr marL="1371600" lvl="2" indent="-342900" algn="l" rtl="0">
              <a:lnSpc>
                <a:spcPct val="94000"/>
              </a:lnSpc>
              <a:spcBef>
                <a:spcPts val="500"/>
              </a:spcBef>
              <a:spcAft>
                <a:spcPts val="0"/>
              </a:spcAft>
              <a:buClr>
                <a:schemeClr val="dk2"/>
              </a:buClr>
              <a:buSzPts val="1800"/>
              <a:buChar char="■"/>
              <a:defRPr/>
            </a:lvl3pPr>
            <a:lvl4pPr marL="1828800" lvl="3" indent="-342900" algn="l" rtl="0">
              <a:lnSpc>
                <a:spcPct val="94000"/>
              </a:lnSpc>
              <a:spcBef>
                <a:spcPts val="500"/>
              </a:spcBef>
              <a:spcAft>
                <a:spcPts val="0"/>
              </a:spcAft>
              <a:buClr>
                <a:schemeClr val="dk2"/>
              </a:buClr>
              <a:buSzPts val="1800"/>
              <a:buChar char="●"/>
              <a:defRPr/>
            </a:lvl4pPr>
            <a:lvl5pPr marL="2286000" lvl="4" indent="-342900" algn="l" rtl="0">
              <a:lnSpc>
                <a:spcPct val="94000"/>
              </a:lnSpc>
              <a:spcBef>
                <a:spcPts val="500"/>
              </a:spcBef>
              <a:spcAft>
                <a:spcPts val="0"/>
              </a:spcAft>
              <a:buClr>
                <a:schemeClr val="dk2"/>
              </a:buClr>
              <a:buSzPts val="1800"/>
              <a:buChar char="○"/>
              <a:defRPr/>
            </a:lvl5pPr>
            <a:lvl6pPr marL="2743200" lvl="5" indent="-342900" algn="l" rtl="0">
              <a:lnSpc>
                <a:spcPct val="94000"/>
              </a:lnSpc>
              <a:spcBef>
                <a:spcPts val="500"/>
              </a:spcBef>
              <a:spcAft>
                <a:spcPts val="0"/>
              </a:spcAft>
              <a:buClr>
                <a:schemeClr val="dk2"/>
              </a:buClr>
              <a:buSzPts val="1800"/>
              <a:buChar char="■"/>
              <a:defRPr/>
            </a:lvl6pPr>
            <a:lvl7pPr marL="3200400" lvl="6" indent="-342900" algn="l" rtl="0">
              <a:lnSpc>
                <a:spcPct val="94000"/>
              </a:lnSpc>
              <a:spcBef>
                <a:spcPts val="500"/>
              </a:spcBef>
              <a:spcAft>
                <a:spcPts val="0"/>
              </a:spcAft>
              <a:buClr>
                <a:schemeClr val="dk2"/>
              </a:buClr>
              <a:buSzPts val="1800"/>
              <a:buChar char="●"/>
              <a:defRPr/>
            </a:lvl7pPr>
            <a:lvl8pPr marL="3657600" lvl="7" indent="-342900" algn="l" rtl="0">
              <a:lnSpc>
                <a:spcPct val="94000"/>
              </a:lnSpc>
              <a:spcBef>
                <a:spcPts val="500"/>
              </a:spcBef>
              <a:spcAft>
                <a:spcPts val="0"/>
              </a:spcAft>
              <a:buClr>
                <a:schemeClr val="dk2"/>
              </a:buClr>
              <a:buSzPts val="1800"/>
              <a:buChar char="○"/>
              <a:defRPr/>
            </a:lvl8pPr>
            <a:lvl9pPr marL="4114800" lvl="8" indent="-342900" algn="l" rtl="0">
              <a:lnSpc>
                <a:spcPct val="94000"/>
              </a:lnSpc>
              <a:spcBef>
                <a:spcPts val="500"/>
              </a:spcBef>
              <a:spcAft>
                <a:spcPts val="200"/>
              </a:spcAft>
              <a:buClr>
                <a:schemeClr val="dk2"/>
              </a:buClr>
              <a:buSzPts val="1800"/>
              <a:buChar char="■"/>
              <a:defRPr/>
            </a:lvl9pPr>
          </a:lstStyle>
          <a:p>
            <a:endParaRPr/>
          </a:p>
        </p:txBody>
      </p:sp>
      <p:sp>
        <p:nvSpPr>
          <p:cNvPr id="133" name="Google Shape;133;p13"/>
          <p:cNvSpPr txBox="1">
            <a:spLocks noGrp="1"/>
          </p:cNvSpPr>
          <p:nvPr>
            <p:ph type="dt" idx="10"/>
          </p:nvPr>
        </p:nvSpPr>
        <p:spPr>
          <a:xfrm>
            <a:off x="1390650" y="6453386"/>
            <a:ext cx="1204500" cy="404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2893564" y="6453386"/>
            <a:ext cx="6280800" cy="404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9472736" y="6453386"/>
            <a:ext cx="1596300" cy="4047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
          <p:cNvSpPr txBox="1"/>
          <p:nvPr/>
        </p:nvSpPr>
        <p:spPr>
          <a:xfrm>
            <a:off x="2622821" y="1532623"/>
            <a:ext cx="6096000" cy="86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90"/>
              <a:buFont typeface="Cambria"/>
              <a:buNone/>
            </a:pPr>
            <a:r>
              <a:rPr lang="en-US" sz="2500" b="1" i="0" u="none" strike="noStrike" cap="none">
                <a:solidFill>
                  <a:schemeClr val="dk1"/>
                </a:solidFill>
                <a:latin typeface="Cambria"/>
                <a:ea typeface="Cambria"/>
                <a:cs typeface="Cambria"/>
                <a:sym typeface="Cambria"/>
              </a:rPr>
              <a:t>SIMATS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90"/>
              <a:buFont typeface="Cambria"/>
              <a:buNone/>
            </a:pPr>
            <a:r>
              <a:rPr lang="en-US" sz="2500" b="1" i="0" u="none" strike="noStrike" cap="none">
                <a:solidFill>
                  <a:schemeClr val="dk1"/>
                </a:solidFill>
                <a:latin typeface="Cambria"/>
                <a:ea typeface="Cambria"/>
                <a:cs typeface="Cambria"/>
                <a:sym typeface="Cambria"/>
              </a:rPr>
              <a:t>SIMATS</a:t>
            </a:r>
            <a:endParaRPr sz="2500" b="1" i="0" u="none" strike="noStrike" cap="none">
              <a:solidFill>
                <a:schemeClr val="dk1"/>
              </a:solidFill>
              <a:latin typeface="Cambria"/>
              <a:ea typeface="Cambria"/>
              <a:cs typeface="Cambria"/>
              <a:sym typeface="Cambria"/>
            </a:endParaRPr>
          </a:p>
        </p:txBody>
      </p:sp>
      <p:pic>
        <p:nvPicPr>
          <p:cNvPr id="261" name="Google Shape;261;p1"/>
          <p:cNvPicPr preferRelativeResize="0"/>
          <p:nvPr/>
        </p:nvPicPr>
        <p:blipFill rotWithShape="1">
          <a:blip r:embed="rId3">
            <a:alphaModFix/>
          </a:blip>
          <a:srcRect/>
          <a:stretch/>
        </p:blipFill>
        <p:spPr>
          <a:xfrm>
            <a:off x="176650" y="3125800"/>
            <a:ext cx="1888325" cy="1541975"/>
          </a:xfrm>
          <a:prstGeom prst="rect">
            <a:avLst/>
          </a:prstGeom>
          <a:noFill/>
          <a:ln>
            <a:noFill/>
          </a:ln>
        </p:spPr>
      </p:pic>
      <p:pic>
        <p:nvPicPr>
          <p:cNvPr id="262" name="Google Shape;262;p1"/>
          <p:cNvPicPr preferRelativeResize="0"/>
          <p:nvPr/>
        </p:nvPicPr>
        <p:blipFill rotWithShape="1">
          <a:blip r:embed="rId4">
            <a:alphaModFix/>
          </a:blip>
          <a:srcRect/>
          <a:stretch/>
        </p:blipFill>
        <p:spPr>
          <a:xfrm>
            <a:off x="10525292" y="3125789"/>
            <a:ext cx="1522982" cy="2137989"/>
          </a:xfrm>
          <a:prstGeom prst="rect">
            <a:avLst/>
          </a:prstGeom>
          <a:noFill/>
          <a:ln>
            <a:noFill/>
          </a:ln>
        </p:spPr>
      </p:pic>
      <p:sp>
        <p:nvSpPr>
          <p:cNvPr id="263" name="Google Shape;263;p1"/>
          <p:cNvSpPr txBox="1"/>
          <p:nvPr/>
        </p:nvSpPr>
        <p:spPr>
          <a:xfrm>
            <a:off x="3944325" y="1376500"/>
            <a:ext cx="8123400" cy="19239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US" sz="3000" b="1" i="0" u="none" strike="noStrike" cap="none">
                <a:solidFill>
                  <a:schemeClr val="lt1"/>
                </a:solidFill>
                <a:latin typeface="Cambria"/>
                <a:ea typeface="Cambria"/>
                <a:cs typeface="Cambria"/>
                <a:sym typeface="Cambria"/>
              </a:rPr>
              <a:t>CSA1721- AI CAPSTONE PROJECT </a:t>
            </a:r>
            <a:endParaRPr sz="3000" b="1" i="0" u="none" strike="noStrike" cap="none">
              <a:solidFill>
                <a:schemeClr val="lt1"/>
              </a:solidFill>
              <a:latin typeface="Cambria"/>
              <a:ea typeface="Cambria"/>
              <a:cs typeface="Cambria"/>
              <a:sym typeface="Cambria"/>
            </a:endParaRPr>
          </a:p>
          <a:p>
            <a:pPr marL="0" marR="0" lvl="0" indent="0" algn="ctr" rtl="0">
              <a:lnSpc>
                <a:spcPct val="80000"/>
              </a:lnSpc>
              <a:spcBef>
                <a:spcPts val="0"/>
              </a:spcBef>
              <a:spcAft>
                <a:spcPts val="0"/>
              </a:spcAft>
              <a:buClr>
                <a:schemeClr val="dk2"/>
              </a:buClr>
              <a:buSzPts val="935"/>
              <a:buFont typeface="Cambria"/>
              <a:buNone/>
            </a:pPr>
            <a:br>
              <a:rPr lang="en-US" sz="3000" b="1" i="0" u="none" strike="noStrike" cap="none">
                <a:solidFill>
                  <a:schemeClr val="lt1"/>
                </a:solidFill>
                <a:latin typeface="Cambria"/>
                <a:ea typeface="Cambria"/>
                <a:cs typeface="Cambria"/>
                <a:sym typeface="Cambria"/>
              </a:rPr>
            </a:br>
            <a:r>
              <a:rPr lang="en-US" sz="3000" b="1" i="0" u="none" strike="noStrike" cap="none">
                <a:solidFill>
                  <a:schemeClr val="lt1"/>
                </a:solidFill>
                <a:latin typeface="Cambria"/>
                <a:ea typeface="Cambria"/>
                <a:cs typeface="Cambria"/>
                <a:sym typeface="Cambria"/>
              </a:rPr>
              <a:t>AI-POWERED DOSAGE CALCULATION FOR PERSONALIZED MEDICINE</a:t>
            </a:r>
            <a:endParaRPr sz="53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Lato"/>
              <a:ea typeface="Lato"/>
              <a:cs typeface="Lato"/>
              <a:sym typeface="Lato"/>
            </a:endParaRPr>
          </a:p>
        </p:txBody>
      </p:sp>
      <p:sp>
        <p:nvSpPr>
          <p:cNvPr id="264" name="Google Shape;264;p1"/>
          <p:cNvSpPr txBox="1"/>
          <p:nvPr/>
        </p:nvSpPr>
        <p:spPr>
          <a:xfrm>
            <a:off x="6202850" y="5027450"/>
            <a:ext cx="6029700" cy="10215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4000"/>
              </a:lnSpc>
              <a:spcBef>
                <a:spcPts val="0"/>
              </a:spcBef>
              <a:spcAft>
                <a:spcPts val="0"/>
              </a:spcAft>
              <a:buClr>
                <a:schemeClr val="lt1"/>
              </a:buClr>
              <a:buSzPts val="2000"/>
              <a:buFont typeface="Comic Sans MS"/>
              <a:buChar char="●"/>
            </a:pPr>
            <a:r>
              <a:rPr lang="en-US" sz="2000">
                <a:solidFill>
                  <a:schemeClr val="lt1"/>
                </a:solidFill>
                <a:latin typeface="Comic Sans MS"/>
                <a:ea typeface="Comic Sans MS"/>
                <a:cs typeface="Comic Sans MS"/>
                <a:sym typeface="Comic Sans MS"/>
              </a:rPr>
              <a:t>V.Khyathi keerthana</a:t>
            </a:r>
            <a:endParaRPr sz="2000">
              <a:solidFill>
                <a:schemeClr val="lt1"/>
              </a:solidFill>
              <a:latin typeface="Comic Sans MS"/>
              <a:ea typeface="Comic Sans MS"/>
              <a:cs typeface="Comic Sans MS"/>
              <a:sym typeface="Comic Sans MS"/>
            </a:endParaRPr>
          </a:p>
          <a:p>
            <a:pPr marL="457200" marR="0" lvl="0" indent="-355600" algn="l" rtl="0">
              <a:lnSpc>
                <a:spcPct val="94000"/>
              </a:lnSpc>
              <a:spcBef>
                <a:spcPts val="0"/>
              </a:spcBef>
              <a:spcAft>
                <a:spcPts val="0"/>
              </a:spcAft>
              <a:buClr>
                <a:schemeClr val="lt1"/>
              </a:buClr>
              <a:buSzPts val="2000"/>
              <a:buFont typeface="Comic Sans MS"/>
              <a:buChar char="●"/>
            </a:pPr>
            <a:r>
              <a:rPr lang="en-US" sz="2000">
                <a:solidFill>
                  <a:schemeClr val="lt1"/>
                </a:solidFill>
                <a:latin typeface="Comic Sans MS"/>
                <a:ea typeface="Comic Sans MS"/>
                <a:cs typeface="Comic Sans MS"/>
                <a:sym typeface="Comic Sans MS"/>
              </a:rPr>
              <a:t>K Haneesha</a:t>
            </a:r>
            <a:endParaRPr sz="2000">
              <a:solidFill>
                <a:schemeClr val="lt1"/>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Comic Sans MS"/>
              <a:ea typeface="Comic Sans MS"/>
              <a:cs typeface="Comic Sans MS"/>
              <a:sym typeface="Comic Sans MS"/>
            </a:endParaRPr>
          </a:p>
        </p:txBody>
      </p:sp>
      <p:sp>
        <p:nvSpPr>
          <p:cNvPr id="265" name="Google Shape;265;p1"/>
          <p:cNvSpPr txBox="1"/>
          <p:nvPr/>
        </p:nvSpPr>
        <p:spPr>
          <a:xfrm>
            <a:off x="5131300" y="4683075"/>
            <a:ext cx="7496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Comic Sans MS"/>
                <a:ea typeface="Comic Sans MS"/>
                <a:cs typeface="Comic Sans MS"/>
                <a:sym typeface="Comic Sans MS"/>
              </a:rPr>
              <a:t>PROJECT BY </a:t>
            </a:r>
            <a:endParaRPr sz="1700" b="0" i="0" u="none" strike="noStrike" cap="none">
              <a:solidFill>
                <a:schemeClr val="lt1"/>
              </a:solidFill>
              <a:latin typeface="Comic Sans MS"/>
              <a:ea typeface="Comic Sans MS"/>
              <a:cs typeface="Comic Sans MS"/>
              <a:sym typeface="Comic Sans MS"/>
            </a:endParaRPr>
          </a:p>
        </p:txBody>
      </p:sp>
      <p:sp>
        <p:nvSpPr>
          <p:cNvPr id="266" name="Google Shape;266;p1"/>
          <p:cNvSpPr txBox="1"/>
          <p:nvPr/>
        </p:nvSpPr>
        <p:spPr>
          <a:xfrm>
            <a:off x="268050" y="4667775"/>
            <a:ext cx="3346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Comic Sans MS"/>
                <a:ea typeface="Comic Sans MS"/>
                <a:cs typeface="Comic Sans MS"/>
                <a:sym typeface="Comic Sans MS"/>
              </a:rPr>
              <a:t>GUIDED BY </a:t>
            </a:r>
            <a:endParaRPr sz="1900" b="0" i="0" u="none" strike="noStrike" cap="none">
              <a:solidFill>
                <a:schemeClr val="lt1"/>
              </a:solidFill>
              <a:latin typeface="Comic Sans MS"/>
              <a:ea typeface="Comic Sans MS"/>
              <a:cs typeface="Comic Sans MS"/>
              <a:sym typeface="Comic Sans MS"/>
            </a:endParaRPr>
          </a:p>
        </p:txBody>
      </p:sp>
      <p:sp>
        <p:nvSpPr>
          <p:cNvPr id="267" name="Google Shape;267;p1"/>
          <p:cNvSpPr txBox="1"/>
          <p:nvPr/>
        </p:nvSpPr>
        <p:spPr>
          <a:xfrm>
            <a:off x="1026375" y="5355750"/>
            <a:ext cx="3841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mic Sans MS"/>
                <a:ea typeface="Comic Sans MS"/>
                <a:cs typeface="Comic Sans MS"/>
                <a:sym typeface="Comic Sans MS"/>
              </a:rPr>
              <a:t>DR </a:t>
            </a:r>
            <a:r>
              <a:rPr lang="en-US" sz="2000">
                <a:solidFill>
                  <a:schemeClr val="lt1"/>
                </a:solidFill>
                <a:latin typeface="Comic Sans MS"/>
                <a:ea typeface="Comic Sans MS"/>
                <a:cs typeface="Comic Sans MS"/>
                <a:sym typeface="Comic Sans MS"/>
              </a:rPr>
              <a:t>U Arul </a:t>
            </a:r>
            <a:endParaRPr sz="2000" b="0" i="0" u="none" strike="noStrike" cap="none">
              <a:solidFill>
                <a:schemeClr val="lt1"/>
              </a:solidFill>
              <a:latin typeface="Comic Sans MS"/>
              <a:ea typeface="Comic Sans MS"/>
              <a:cs typeface="Comic Sans MS"/>
              <a:sym typeface="Comic Sans MS"/>
            </a:endParaRPr>
          </a:p>
        </p:txBody>
      </p:sp>
      <p:pic>
        <p:nvPicPr>
          <p:cNvPr id="268" name="Google Shape;268;p1"/>
          <p:cNvPicPr preferRelativeResize="0"/>
          <p:nvPr/>
        </p:nvPicPr>
        <p:blipFill rotWithShape="1">
          <a:blip r:embed="rId5">
            <a:alphaModFix/>
          </a:blip>
          <a:srcRect/>
          <a:stretch/>
        </p:blipFill>
        <p:spPr>
          <a:xfrm>
            <a:off x="10307774" y="0"/>
            <a:ext cx="1644775" cy="147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p:nvPr/>
        </p:nvSpPr>
        <p:spPr>
          <a:xfrm>
            <a:off x="222875" y="889075"/>
            <a:ext cx="4911600" cy="47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 Preparation and Planning</a:t>
            </a:r>
            <a:endParaRPr sz="2000">
              <a:latin typeface="Lato"/>
              <a:ea typeface="Lato"/>
              <a:cs typeface="Lato"/>
              <a:sym typeface="Lato"/>
            </a:endParaRPr>
          </a:p>
        </p:txBody>
      </p:sp>
      <p:sp>
        <p:nvSpPr>
          <p:cNvPr id="221" name="Google Shape;221;p24"/>
          <p:cNvSpPr/>
          <p:nvPr/>
        </p:nvSpPr>
        <p:spPr>
          <a:xfrm>
            <a:off x="222875" y="1861723"/>
            <a:ext cx="4911600" cy="47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Development and Testing</a:t>
            </a:r>
            <a:endParaRPr sz="2000">
              <a:latin typeface="Lato"/>
              <a:ea typeface="Lato"/>
              <a:cs typeface="Lato"/>
              <a:sym typeface="Lato"/>
            </a:endParaRPr>
          </a:p>
        </p:txBody>
      </p:sp>
      <p:sp>
        <p:nvSpPr>
          <p:cNvPr id="222" name="Google Shape;222;p24"/>
          <p:cNvSpPr/>
          <p:nvPr/>
        </p:nvSpPr>
        <p:spPr>
          <a:xfrm>
            <a:off x="231116" y="2834398"/>
            <a:ext cx="4911600" cy="47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Integration and Pilot Testing</a:t>
            </a:r>
            <a:endParaRPr sz="2000">
              <a:latin typeface="Lato"/>
              <a:ea typeface="Lato"/>
              <a:cs typeface="Lato"/>
              <a:sym typeface="Lato"/>
            </a:endParaRPr>
          </a:p>
        </p:txBody>
      </p:sp>
      <p:sp>
        <p:nvSpPr>
          <p:cNvPr id="223" name="Google Shape;223;p24"/>
          <p:cNvSpPr/>
          <p:nvPr/>
        </p:nvSpPr>
        <p:spPr>
          <a:xfrm>
            <a:off x="242470" y="3952333"/>
            <a:ext cx="4911600" cy="47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Evaluation and Optimization</a:t>
            </a:r>
            <a:endParaRPr sz="2000">
              <a:latin typeface="Lato"/>
              <a:ea typeface="Lato"/>
              <a:cs typeface="Lato"/>
              <a:sym typeface="Lato"/>
            </a:endParaRPr>
          </a:p>
        </p:txBody>
      </p:sp>
      <p:sp>
        <p:nvSpPr>
          <p:cNvPr id="224" name="Google Shape;224;p24"/>
          <p:cNvSpPr/>
          <p:nvPr/>
        </p:nvSpPr>
        <p:spPr>
          <a:xfrm>
            <a:off x="242470" y="4914603"/>
            <a:ext cx="4911600" cy="64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Full-scale Deployment and Monitoring</a:t>
            </a:r>
            <a:endParaRPr sz="2000">
              <a:latin typeface="Lato"/>
              <a:ea typeface="Lato"/>
              <a:cs typeface="Lato"/>
              <a:sym typeface="Lato"/>
            </a:endParaRPr>
          </a:p>
        </p:txBody>
      </p:sp>
      <p:sp>
        <p:nvSpPr>
          <p:cNvPr id="225" name="Google Shape;225;p24"/>
          <p:cNvSpPr/>
          <p:nvPr/>
        </p:nvSpPr>
        <p:spPr>
          <a:xfrm>
            <a:off x="222875" y="6042929"/>
            <a:ext cx="4911600" cy="64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Lato"/>
                <a:ea typeface="Lato"/>
                <a:cs typeface="Lato"/>
                <a:sym typeface="Lato"/>
              </a:rPr>
              <a:t>Continuous Improvement and Expansion</a:t>
            </a:r>
            <a:endParaRPr sz="2000">
              <a:latin typeface="Lato"/>
              <a:ea typeface="Lato"/>
              <a:cs typeface="Lato"/>
              <a:sym typeface="Lato"/>
            </a:endParaRPr>
          </a:p>
        </p:txBody>
      </p:sp>
      <p:sp>
        <p:nvSpPr>
          <p:cNvPr id="226" name="Google Shape;226;p24"/>
          <p:cNvSpPr txBox="1"/>
          <p:nvPr/>
        </p:nvSpPr>
        <p:spPr>
          <a:xfrm>
            <a:off x="418150" y="0"/>
            <a:ext cx="320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lt1"/>
                </a:solidFill>
                <a:highlight>
                  <a:schemeClr val="dk1"/>
                </a:highlight>
                <a:latin typeface="Lato"/>
                <a:ea typeface="Lato"/>
                <a:cs typeface="Lato"/>
                <a:sym typeface="Lato"/>
              </a:rPr>
              <a:t>IMPLEMENTATION:</a:t>
            </a:r>
            <a:endParaRPr sz="2500" b="1">
              <a:solidFill>
                <a:schemeClr val="lt1"/>
              </a:solidFill>
              <a:highlight>
                <a:schemeClr val="dk1"/>
              </a:highlight>
              <a:latin typeface="Lato"/>
              <a:ea typeface="Lato"/>
              <a:cs typeface="Lato"/>
              <a:sym typeface="Lato"/>
            </a:endParaRPr>
          </a:p>
        </p:txBody>
      </p:sp>
      <p:cxnSp>
        <p:nvCxnSpPr>
          <p:cNvPr id="227" name="Google Shape;227;p24"/>
          <p:cNvCxnSpPr>
            <a:endCxn id="221" idx="0"/>
          </p:cNvCxnSpPr>
          <p:nvPr/>
        </p:nvCxnSpPr>
        <p:spPr>
          <a:xfrm>
            <a:off x="2675975" y="1389223"/>
            <a:ext cx="2700" cy="47250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4"/>
          <p:cNvCxnSpPr>
            <a:endCxn id="222" idx="0"/>
          </p:cNvCxnSpPr>
          <p:nvPr/>
        </p:nvCxnSpPr>
        <p:spPr>
          <a:xfrm>
            <a:off x="2686916" y="2359498"/>
            <a:ext cx="0" cy="4749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4"/>
          <p:cNvCxnSpPr>
            <a:endCxn id="223" idx="0"/>
          </p:cNvCxnSpPr>
          <p:nvPr/>
        </p:nvCxnSpPr>
        <p:spPr>
          <a:xfrm>
            <a:off x="2697670" y="3310633"/>
            <a:ext cx="600" cy="6417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4"/>
          <p:cNvCxnSpPr>
            <a:endCxn id="224" idx="0"/>
          </p:cNvCxnSpPr>
          <p:nvPr/>
        </p:nvCxnSpPr>
        <p:spPr>
          <a:xfrm>
            <a:off x="2697670" y="4435203"/>
            <a:ext cx="600" cy="479400"/>
          </a:xfrm>
          <a:prstGeom prst="straightConnector1">
            <a:avLst/>
          </a:prstGeom>
          <a:noFill/>
          <a:ln w="9525" cap="flat" cmpd="sng">
            <a:solidFill>
              <a:schemeClr val="dk2"/>
            </a:solidFill>
            <a:prstDash val="solid"/>
            <a:round/>
            <a:headEnd type="none" w="med" len="med"/>
            <a:tailEnd type="triangle" w="med" len="med"/>
          </a:ln>
        </p:spPr>
      </p:cxnSp>
      <p:cxnSp>
        <p:nvCxnSpPr>
          <p:cNvPr id="231" name="Google Shape;231;p24"/>
          <p:cNvCxnSpPr>
            <a:endCxn id="225" idx="0"/>
          </p:cNvCxnSpPr>
          <p:nvPr/>
        </p:nvCxnSpPr>
        <p:spPr>
          <a:xfrm flipH="1">
            <a:off x="2678675" y="5568929"/>
            <a:ext cx="8400" cy="474000"/>
          </a:xfrm>
          <a:prstGeom prst="straightConnector1">
            <a:avLst/>
          </a:prstGeom>
          <a:noFill/>
          <a:ln w="9525" cap="flat" cmpd="sng">
            <a:solidFill>
              <a:schemeClr val="dk2"/>
            </a:solidFill>
            <a:prstDash val="solid"/>
            <a:round/>
            <a:headEnd type="none" w="med" len="med"/>
            <a:tailEnd type="triangle" w="med" len="med"/>
          </a:ln>
        </p:spPr>
      </p:cxnSp>
      <p:pic>
        <p:nvPicPr>
          <p:cNvPr id="232" name="Google Shape;232;p24"/>
          <p:cNvPicPr preferRelativeResize="0"/>
          <p:nvPr/>
        </p:nvPicPr>
        <p:blipFill>
          <a:blip r:embed="rId3">
            <a:alphaModFix/>
          </a:blip>
          <a:stretch>
            <a:fillRect/>
          </a:stretch>
        </p:blipFill>
        <p:spPr>
          <a:xfrm>
            <a:off x="6623770" y="152400"/>
            <a:ext cx="4858318" cy="65531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p:nvPr/>
        </p:nvSpPr>
        <p:spPr>
          <a:xfrm>
            <a:off x="957700" y="791150"/>
            <a:ext cx="4153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lt1"/>
                </a:solidFill>
                <a:latin typeface="Lato"/>
                <a:ea typeface="Lato"/>
                <a:cs typeface="Lato"/>
                <a:sym typeface="Lato"/>
              </a:rPr>
              <a:t>CODE INPUT &amp;OUTPUT:</a:t>
            </a:r>
            <a:endParaRPr sz="2700" b="1">
              <a:solidFill>
                <a:schemeClr val="lt1"/>
              </a:solidFill>
              <a:latin typeface="Lato"/>
              <a:ea typeface="Lato"/>
              <a:cs typeface="Lato"/>
              <a:sym typeface="Lato"/>
            </a:endParaRPr>
          </a:p>
        </p:txBody>
      </p:sp>
      <p:pic>
        <p:nvPicPr>
          <p:cNvPr id="238" name="Google Shape;238;p25"/>
          <p:cNvPicPr preferRelativeResize="0"/>
          <p:nvPr/>
        </p:nvPicPr>
        <p:blipFill>
          <a:blip r:embed="rId3">
            <a:alphaModFix/>
          </a:blip>
          <a:stretch>
            <a:fillRect/>
          </a:stretch>
        </p:blipFill>
        <p:spPr>
          <a:xfrm>
            <a:off x="1715800" y="2565275"/>
            <a:ext cx="9753600" cy="234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Times New Roman"/>
                <a:ea typeface="Times New Roman"/>
                <a:cs typeface="Times New Roman"/>
                <a:sym typeface="Times New Roman"/>
              </a:rPr>
              <a:t>CONCLUSION</a:t>
            </a:r>
            <a:br>
              <a:rPr lang="en-US"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44" name="Google Shape;244;p26"/>
          <p:cNvSpPr txBox="1">
            <a:spLocks noGrp="1"/>
          </p:cNvSpPr>
          <p:nvPr>
            <p:ph type="body" idx="1"/>
          </p:nvPr>
        </p:nvSpPr>
        <p:spPr>
          <a:xfrm>
            <a:off x="1371600" y="1638300"/>
            <a:ext cx="9601200" cy="3581400"/>
          </a:xfrm>
          <a:prstGeom prst="rect">
            <a:avLst/>
          </a:prstGeom>
          <a:noFill/>
          <a:ln>
            <a:noFill/>
          </a:ln>
        </p:spPr>
        <p:txBody>
          <a:bodyPr spcFirstLastPara="1" wrap="square" lIns="91425" tIns="45700" rIns="91425" bIns="45700" anchor="t" anchorCtr="0">
            <a:noAutofit/>
          </a:bodyPr>
          <a:lstStyle/>
          <a:p>
            <a:pPr marL="457200" lvl="0" indent="-361950" algn="just" rtl="0">
              <a:lnSpc>
                <a:spcPct val="94000"/>
              </a:lnSpc>
              <a:spcBef>
                <a:spcPts val="0"/>
              </a:spcBef>
              <a:spcAft>
                <a:spcPts val="0"/>
              </a:spcAft>
              <a:buSzPts val="2100"/>
              <a:buFont typeface="Comic Sans MS"/>
              <a:buChar char="●"/>
            </a:pPr>
            <a:r>
              <a:rPr lang="en-US" sz="2100" i="0">
                <a:latin typeface="Comic Sans MS"/>
                <a:ea typeface="Comic Sans MS"/>
                <a:cs typeface="Comic Sans MS"/>
                <a:sym typeface="Comic Sans MS"/>
              </a:rPr>
              <a:t>In conclusion, the AI-powered dosage calculation model for personalized medicine offers a promising solution to the limitations of existing dosage calculation methods. </a:t>
            </a:r>
            <a:endParaRPr sz="2100" i="0">
              <a:latin typeface="Comic Sans MS"/>
              <a:ea typeface="Comic Sans MS"/>
              <a:cs typeface="Comic Sans MS"/>
              <a:sym typeface="Comic Sans MS"/>
            </a:endParaRPr>
          </a:p>
          <a:p>
            <a:pPr marL="457200" lvl="0" indent="-361950" algn="just" rtl="0">
              <a:lnSpc>
                <a:spcPct val="94000"/>
              </a:lnSpc>
              <a:spcBef>
                <a:spcPts val="0"/>
              </a:spcBef>
              <a:spcAft>
                <a:spcPts val="0"/>
              </a:spcAft>
              <a:buSzPts val="2100"/>
              <a:buFont typeface="Comic Sans MS"/>
              <a:buChar char="●"/>
            </a:pPr>
            <a:r>
              <a:rPr lang="en-US" sz="2100" i="0">
                <a:latin typeface="Comic Sans MS"/>
                <a:ea typeface="Comic Sans MS"/>
                <a:cs typeface="Comic Sans MS"/>
                <a:sym typeface="Comic Sans MS"/>
              </a:rPr>
              <a:t>By incorporating patient-specific data and advanced machine learning techniques, the proposed system has the potential to significantly enhance the accuracy and effectiveness of medication dosages. </a:t>
            </a:r>
            <a:endParaRPr sz="2100" i="0">
              <a:latin typeface="Comic Sans MS"/>
              <a:ea typeface="Comic Sans MS"/>
              <a:cs typeface="Comic Sans MS"/>
              <a:sym typeface="Comic Sans MS"/>
            </a:endParaRPr>
          </a:p>
          <a:p>
            <a:pPr marL="457200" lvl="0" indent="-361950" algn="just" rtl="0">
              <a:lnSpc>
                <a:spcPct val="94000"/>
              </a:lnSpc>
              <a:spcBef>
                <a:spcPts val="0"/>
              </a:spcBef>
              <a:spcAft>
                <a:spcPts val="0"/>
              </a:spcAft>
              <a:buSzPts val="2100"/>
              <a:buFont typeface="Comic Sans MS"/>
              <a:buChar char="●"/>
            </a:pPr>
            <a:r>
              <a:rPr lang="en-US" sz="2100" i="0">
                <a:latin typeface="Comic Sans MS"/>
                <a:ea typeface="Comic Sans MS"/>
                <a:cs typeface="Comic Sans MS"/>
                <a:sym typeface="Comic Sans MS"/>
              </a:rPr>
              <a:t>This innovation could revolutionize the field of healthcare by providing tailored treatment plans that consider individual patient characteristics and needs.</a:t>
            </a:r>
            <a:endParaRPr sz="2100" i="0">
              <a:latin typeface="Comic Sans MS"/>
              <a:ea typeface="Comic Sans MS"/>
              <a:cs typeface="Comic Sans MS"/>
              <a:sym typeface="Comic Sans MS"/>
            </a:endParaRPr>
          </a:p>
          <a:p>
            <a:pPr marL="457200" lvl="0" indent="-361950" algn="just" rtl="0">
              <a:lnSpc>
                <a:spcPct val="94000"/>
              </a:lnSpc>
              <a:spcBef>
                <a:spcPts val="0"/>
              </a:spcBef>
              <a:spcAft>
                <a:spcPts val="0"/>
              </a:spcAft>
              <a:buSzPts val="2100"/>
              <a:buFont typeface="Comic Sans MS"/>
              <a:buChar char="●"/>
            </a:pPr>
            <a:r>
              <a:rPr lang="en-US" sz="2100" i="0">
                <a:latin typeface="Comic Sans MS"/>
                <a:ea typeface="Comic Sans MS"/>
                <a:cs typeface="Comic Sans MS"/>
                <a:sym typeface="Comic Sans MS"/>
              </a:rPr>
              <a:t> However, further research and validation are needed to ensure the model's effectiveness and safety across diverse patient populations. With continued development and integration into clinical practice, this model has the potential to improve patient outcomes, reduce adverse effects, and advance the field of personalized medicine.</a:t>
            </a:r>
            <a:endParaRPr sz="2100" i="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0" name="Google Shape;250;p27"/>
          <p:cNvSpPr txBox="1">
            <a:spLocks noGrp="1"/>
          </p:cNvSpPr>
          <p:nvPr>
            <p:ph type="body" idx="1"/>
          </p:nvPr>
        </p:nvSpPr>
        <p:spPr>
          <a:xfrm>
            <a:off x="1371600" y="2286000"/>
            <a:ext cx="9601200" cy="3581400"/>
          </a:xfrm>
          <a:prstGeom prst="rect">
            <a:avLst/>
          </a:prstGeom>
        </p:spPr>
        <p:txBody>
          <a:bodyPr spcFirstLastPara="1" wrap="square" lIns="91425" tIns="45700" rIns="91425" bIns="45700" anchor="t" anchorCtr="0">
            <a:normAutofit/>
          </a:bodyPr>
          <a:lstStyle/>
          <a:p>
            <a:pPr marL="0" lvl="0" indent="0" algn="l" rtl="0">
              <a:spcBef>
                <a:spcPts val="1000"/>
              </a:spcBef>
              <a:spcAft>
                <a:spcPts val="200"/>
              </a:spcAft>
              <a:buNone/>
            </a:pPr>
            <a:endParaRPr/>
          </a:p>
        </p:txBody>
      </p:sp>
      <p:pic>
        <p:nvPicPr>
          <p:cNvPr id="251" name="Google Shape;251;p27"/>
          <p:cNvPicPr preferRelativeResize="0"/>
          <p:nvPr/>
        </p:nvPicPr>
        <p:blipFill>
          <a:blip r:embed="rId3">
            <a:alphaModFix/>
          </a:blip>
          <a:stretch>
            <a:fillRect/>
          </a:stretch>
        </p:blipFill>
        <p:spPr>
          <a:xfrm>
            <a:off x="457200" y="290513"/>
            <a:ext cx="11277600" cy="627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Comic Sans MS"/>
                <a:ea typeface="Comic Sans MS"/>
                <a:cs typeface="Comic Sans MS"/>
                <a:sym typeface="Comic Sans MS"/>
              </a:rPr>
              <a:t>FUTURE WORK</a:t>
            </a:r>
            <a:br>
              <a:rPr lang="en-US" sz="3600" b="1">
                <a:latin typeface="Comic Sans MS"/>
                <a:ea typeface="Comic Sans MS"/>
                <a:cs typeface="Comic Sans MS"/>
                <a:sym typeface="Comic Sans MS"/>
              </a:rPr>
            </a:br>
            <a:endParaRPr sz="3600">
              <a:latin typeface="Comic Sans MS"/>
              <a:ea typeface="Comic Sans MS"/>
              <a:cs typeface="Comic Sans MS"/>
              <a:sym typeface="Comic Sans MS"/>
            </a:endParaRPr>
          </a:p>
        </p:txBody>
      </p:sp>
      <p:sp>
        <p:nvSpPr>
          <p:cNvPr id="257" name="Google Shape;257;p28"/>
          <p:cNvSpPr txBox="1">
            <a:spLocks noGrp="1"/>
          </p:cNvSpPr>
          <p:nvPr>
            <p:ph type="body" idx="1"/>
          </p:nvPr>
        </p:nvSpPr>
        <p:spPr>
          <a:xfrm>
            <a:off x="1371600" y="1638300"/>
            <a:ext cx="9601200" cy="3581400"/>
          </a:xfrm>
          <a:prstGeom prst="rect">
            <a:avLst/>
          </a:prstGeom>
          <a:noFill/>
          <a:ln>
            <a:noFill/>
          </a:ln>
        </p:spPr>
        <p:txBody>
          <a:bodyPr spcFirstLastPara="1" wrap="square" lIns="91425" tIns="45700" rIns="91425" bIns="45700" anchor="t" anchorCtr="0">
            <a:noAutofit/>
          </a:bodyPr>
          <a:lstStyle/>
          <a:p>
            <a:pPr marL="384048" lvl="0" indent="-409447" algn="l" rtl="0">
              <a:lnSpc>
                <a:spcPct val="94000"/>
              </a:lnSpc>
              <a:spcBef>
                <a:spcPts val="0"/>
              </a:spcBef>
              <a:spcAft>
                <a:spcPts val="0"/>
              </a:spcAft>
              <a:buClr>
                <a:schemeClr val="lt1"/>
              </a:buClr>
              <a:buSzPts val="2400"/>
              <a:buFont typeface="Comic Sans MS"/>
              <a:buChar char="⮚"/>
            </a:pPr>
            <a:r>
              <a:rPr lang="en-US" sz="2100" b="1" i="0">
                <a:latin typeface="Comic Sans MS"/>
                <a:ea typeface="Comic Sans MS"/>
                <a:cs typeface="Comic Sans MS"/>
                <a:sym typeface="Comic Sans MS"/>
              </a:rPr>
              <a:t>Expansion to other medications and conditions: </a:t>
            </a:r>
            <a:endParaRPr sz="2100">
              <a:latin typeface="Comic Sans MS"/>
              <a:ea typeface="Comic Sans MS"/>
              <a:cs typeface="Comic Sans MS"/>
              <a:sym typeface="Comic Sans MS"/>
            </a:endParaRPr>
          </a:p>
          <a:p>
            <a:pPr marL="0" lvl="0" indent="0" algn="l" rtl="0">
              <a:lnSpc>
                <a:spcPct val="94000"/>
              </a:lnSpc>
              <a:spcBef>
                <a:spcPts val="1200"/>
              </a:spcBef>
              <a:spcAft>
                <a:spcPts val="0"/>
              </a:spcAft>
              <a:buClr>
                <a:srgbClr val="0D0D0D"/>
              </a:buClr>
              <a:buSzPts val="2000"/>
              <a:buNone/>
            </a:pPr>
            <a:r>
              <a:rPr lang="en-US" sz="2100" i="0">
                <a:latin typeface="Comic Sans MS"/>
                <a:ea typeface="Comic Sans MS"/>
                <a:cs typeface="Comic Sans MS"/>
                <a:sym typeface="Comic Sans MS"/>
              </a:rPr>
              <a:t>The model can be further developed to encompass a wider range of medications and medical conditions, increasing its applicability and impact in healthcare.</a:t>
            </a:r>
            <a:endParaRPr sz="2100">
              <a:latin typeface="Comic Sans MS"/>
              <a:ea typeface="Comic Sans MS"/>
              <a:cs typeface="Comic Sans MS"/>
              <a:sym typeface="Comic Sans MS"/>
            </a:endParaRPr>
          </a:p>
          <a:p>
            <a:pPr marL="384048" lvl="0" indent="-409447" algn="l" rtl="0">
              <a:lnSpc>
                <a:spcPct val="94000"/>
              </a:lnSpc>
              <a:spcBef>
                <a:spcPts val="1200"/>
              </a:spcBef>
              <a:spcAft>
                <a:spcPts val="0"/>
              </a:spcAft>
              <a:buClr>
                <a:schemeClr val="lt1"/>
              </a:buClr>
              <a:buSzPts val="2400"/>
              <a:buFont typeface="Comic Sans MS"/>
              <a:buChar char="⮚"/>
            </a:pPr>
            <a:r>
              <a:rPr lang="en-US" sz="2100" b="1" i="0">
                <a:latin typeface="Comic Sans MS"/>
                <a:ea typeface="Comic Sans MS"/>
                <a:cs typeface="Comic Sans MS"/>
                <a:sym typeface="Comic Sans MS"/>
              </a:rPr>
              <a:t>Integration with electronic health records (EHRs): </a:t>
            </a:r>
            <a:endParaRPr sz="2100">
              <a:latin typeface="Comic Sans MS"/>
              <a:ea typeface="Comic Sans MS"/>
              <a:cs typeface="Comic Sans MS"/>
              <a:sym typeface="Comic Sans MS"/>
            </a:endParaRPr>
          </a:p>
          <a:p>
            <a:pPr marL="0" lvl="0" indent="0" algn="l" rtl="0">
              <a:lnSpc>
                <a:spcPct val="94000"/>
              </a:lnSpc>
              <a:spcBef>
                <a:spcPts val="1200"/>
              </a:spcBef>
              <a:spcAft>
                <a:spcPts val="0"/>
              </a:spcAft>
              <a:buClr>
                <a:srgbClr val="0D0D0D"/>
              </a:buClr>
              <a:buSzPts val="2000"/>
              <a:buNone/>
            </a:pPr>
            <a:r>
              <a:rPr lang="en-US" sz="2100" i="0">
                <a:latin typeface="Comic Sans MS"/>
                <a:ea typeface="Comic Sans MS"/>
                <a:cs typeface="Comic Sans MS"/>
                <a:sym typeface="Comic Sans MS"/>
              </a:rPr>
              <a:t>Integrating the dosage calculation model with EHR systems can streamline the prescription process and ensure seamless communication between healthcare providers.</a:t>
            </a:r>
            <a:endParaRPr sz="2100">
              <a:latin typeface="Comic Sans MS"/>
              <a:ea typeface="Comic Sans MS"/>
              <a:cs typeface="Comic Sans MS"/>
              <a:sym typeface="Comic Sans MS"/>
            </a:endParaRPr>
          </a:p>
          <a:p>
            <a:pPr marL="384048" lvl="0" indent="-409447" algn="l" rtl="0">
              <a:lnSpc>
                <a:spcPct val="94000"/>
              </a:lnSpc>
              <a:spcBef>
                <a:spcPts val="1200"/>
              </a:spcBef>
              <a:spcAft>
                <a:spcPts val="0"/>
              </a:spcAft>
              <a:buClr>
                <a:schemeClr val="lt1"/>
              </a:buClr>
              <a:buSzPts val="2400"/>
              <a:buFont typeface="Comic Sans MS"/>
              <a:buChar char="⮚"/>
            </a:pPr>
            <a:r>
              <a:rPr lang="en-US" sz="2100" b="1" i="0">
                <a:latin typeface="Comic Sans MS"/>
                <a:ea typeface="Comic Sans MS"/>
                <a:cs typeface="Comic Sans MS"/>
                <a:sym typeface="Comic Sans MS"/>
              </a:rPr>
              <a:t>Continuous refinement and validation: </a:t>
            </a:r>
            <a:endParaRPr sz="2100">
              <a:latin typeface="Comic Sans MS"/>
              <a:ea typeface="Comic Sans MS"/>
              <a:cs typeface="Comic Sans MS"/>
              <a:sym typeface="Comic Sans MS"/>
            </a:endParaRPr>
          </a:p>
          <a:p>
            <a:pPr marL="0" lvl="0" indent="0" algn="l" rtl="0">
              <a:lnSpc>
                <a:spcPct val="94000"/>
              </a:lnSpc>
              <a:spcBef>
                <a:spcPts val="1200"/>
              </a:spcBef>
              <a:spcAft>
                <a:spcPts val="0"/>
              </a:spcAft>
              <a:buClr>
                <a:srgbClr val="0D0D0D"/>
              </a:buClr>
              <a:buSzPts val="2000"/>
              <a:buNone/>
            </a:pPr>
            <a:r>
              <a:rPr lang="en-US" sz="2100" i="0">
                <a:latin typeface="Comic Sans MS"/>
                <a:ea typeface="Comic Sans MS"/>
                <a:cs typeface="Comic Sans MS"/>
                <a:sym typeface="Comic Sans MS"/>
              </a:rPr>
              <a:t>Ongoing refinement and validation of the model using real-world data will be essential to ensure its effectiveness and safety across diverse patient populations.</a:t>
            </a:r>
            <a:endParaRPr sz="2100">
              <a:latin typeface="Comic Sans MS"/>
              <a:ea typeface="Comic Sans MS"/>
              <a:cs typeface="Comic Sans MS"/>
              <a:sym typeface="Comic Sans MS"/>
            </a:endParaRPr>
          </a:p>
          <a:p>
            <a:pPr marL="384048" lvl="0" indent="-257048" algn="l" rtl="0">
              <a:lnSpc>
                <a:spcPct val="94000"/>
              </a:lnSpc>
              <a:spcBef>
                <a:spcPts val="1200"/>
              </a:spcBef>
              <a:spcAft>
                <a:spcPts val="0"/>
              </a:spcAft>
              <a:buClr>
                <a:schemeClr val="dk2"/>
              </a:buClr>
              <a:buSzPts val="2000"/>
              <a:buFont typeface="Arial"/>
              <a:buNone/>
            </a:pPr>
            <a:endParaRPr sz="2100" i="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83250" y="2157513"/>
            <a:ext cx="9601200" cy="753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3240"/>
              <a:buFont typeface="Times New Roman"/>
              <a:buNone/>
            </a:pPr>
            <a:r>
              <a:rPr lang="en-US" sz="3140" b="1">
                <a:latin typeface="Comic Sans MS"/>
                <a:ea typeface="Comic Sans MS"/>
                <a:cs typeface="Comic Sans MS"/>
                <a:sym typeface="Comic Sans MS"/>
              </a:rPr>
              <a:t>                       OBJECTIVE</a:t>
            </a:r>
            <a:br>
              <a:rPr lang="en-US" sz="3230" b="1">
                <a:latin typeface="Comic Sans MS"/>
                <a:ea typeface="Comic Sans MS"/>
                <a:cs typeface="Comic Sans MS"/>
                <a:sym typeface="Comic Sans MS"/>
              </a:rPr>
            </a:br>
            <a:endParaRPr sz="3230" b="1">
              <a:latin typeface="Comic Sans MS"/>
              <a:ea typeface="Comic Sans MS"/>
              <a:cs typeface="Comic Sans MS"/>
              <a:sym typeface="Comic Sans MS"/>
            </a:endParaRPr>
          </a:p>
        </p:txBody>
      </p:sp>
      <p:sp>
        <p:nvSpPr>
          <p:cNvPr id="165" name="Google Shape;165;p16"/>
          <p:cNvSpPr txBox="1">
            <a:spLocks noGrp="1"/>
          </p:cNvSpPr>
          <p:nvPr>
            <p:ph type="body" idx="1"/>
          </p:nvPr>
        </p:nvSpPr>
        <p:spPr>
          <a:xfrm>
            <a:off x="1882650" y="3121218"/>
            <a:ext cx="9601200" cy="2870100"/>
          </a:xfrm>
          <a:prstGeom prst="rect">
            <a:avLst/>
          </a:prstGeom>
          <a:noFill/>
          <a:ln>
            <a:noFill/>
          </a:ln>
        </p:spPr>
        <p:txBody>
          <a:bodyPr spcFirstLastPara="1" wrap="square" lIns="91425" tIns="45700" rIns="91425" bIns="45700" anchor="t" anchorCtr="0">
            <a:noAutofit/>
          </a:bodyPr>
          <a:lstStyle/>
          <a:p>
            <a:pPr marL="457200" lvl="0" indent="-366553" algn="just" rtl="0">
              <a:lnSpc>
                <a:spcPct val="150000"/>
              </a:lnSpc>
              <a:spcBef>
                <a:spcPts val="0"/>
              </a:spcBef>
              <a:spcAft>
                <a:spcPts val="0"/>
              </a:spcAft>
              <a:buSzPts val="2173"/>
              <a:buFont typeface="Comic Sans MS"/>
              <a:buChar char="●"/>
            </a:pPr>
            <a:r>
              <a:rPr lang="en-GB" sz="2400" dirty="0">
                <a:latin typeface="Comic Sans MS" panose="030F0702030302020204" pitchFamily="66" charset="0"/>
              </a:rPr>
              <a:t>Customize medication doses based on individual patient data.</a:t>
            </a:r>
          </a:p>
          <a:p>
            <a:pPr marL="457200" lvl="0" indent="-366553" algn="just" rtl="0">
              <a:lnSpc>
                <a:spcPct val="150000"/>
              </a:lnSpc>
              <a:spcBef>
                <a:spcPts val="0"/>
              </a:spcBef>
              <a:spcAft>
                <a:spcPts val="0"/>
              </a:spcAft>
              <a:buSzPts val="2173"/>
              <a:buFont typeface="Comic Sans MS"/>
              <a:buChar char="●"/>
            </a:pPr>
            <a:r>
              <a:rPr lang="en-GB" sz="2400" dirty="0">
                <a:latin typeface="Comic Sans MS" panose="030F0702030302020204" pitchFamily="66" charset="0"/>
              </a:rPr>
              <a:t>Adjust doses in real-time based on patient feedback.</a:t>
            </a:r>
          </a:p>
          <a:p>
            <a:pPr marL="457200" lvl="0" indent="-366553" algn="just" rtl="0">
              <a:lnSpc>
                <a:spcPct val="150000"/>
              </a:lnSpc>
              <a:spcBef>
                <a:spcPts val="0"/>
              </a:spcBef>
              <a:spcAft>
                <a:spcPts val="0"/>
              </a:spcAft>
              <a:buSzPts val="2173"/>
              <a:buFont typeface="Comic Sans MS"/>
              <a:buChar char="●"/>
            </a:pPr>
            <a:r>
              <a:rPr lang="en-GB" sz="2400" dirty="0">
                <a:latin typeface="Comic Sans MS" panose="030F0702030302020204" pitchFamily="66" charset="0"/>
              </a:rPr>
              <a:t>Provide precise dosing based on the latest clinical guidelines and evidence.</a:t>
            </a:r>
          </a:p>
          <a:p>
            <a:pPr marL="457200" lvl="0" indent="-366553" algn="just" rtl="0">
              <a:lnSpc>
                <a:spcPct val="150000"/>
              </a:lnSpc>
              <a:spcBef>
                <a:spcPts val="0"/>
              </a:spcBef>
              <a:spcAft>
                <a:spcPts val="0"/>
              </a:spcAft>
              <a:buSzPts val="2173"/>
              <a:buFont typeface="Comic Sans MS"/>
              <a:buChar char="●"/>
            </a:pPr>
            <a:r>
              <a:rPr lang="en-GB" sz="2400" dirty="0">
                <a:latin typeface="Comic Sans MS" panose="030F0702030302020204" pitchFamily="66" charset="0"/>
              </a:rPr>
              <a:t>Reduce the risk of adverse effects through personalized and adaptive dosing.</a:t>
            </a:r>
          </a:p>
          <a:p>
            <a:pPr marL="457200" lvl="0" indent="-366553" algn="just" rtl="0">
              <a:lnSpc>
                <a:spcPct val="150000"/>
              </a:lnSpc>
              <a:spcBef>
                <a:spcPts val="0"/>
              </a:spcBef>
              <a:spcAft>
                <a:spcPts val="0"/>
              </a:spcAft>
              <a:buSzPts val="2173"/>
              <a:buFont typeface="Comic Sans MS"/>
              <a:buChar char="●"/>
            </a:pPr>
            <a:endParaRPr sz="2172" i="0" dirty="0">
              <a:latin typeface="Comic Sans MS" panose="030F0702030302020204" pitchFamily="66" charset="0"/>
              <a:ea typeface="Comic Sans MS"/>
              <a:cs typeface="Comic Sans MS"/>
              <a:sym typeface="Comic Sans MS"/>
            </a:endParaRPr>
          </a:p>
          <a:p>
            <a:pPr marL="457200" lvl="0" indent="0" algn="just" rtl="0">
              <a:lnSpc>
                <a:spcPct val="74000"/>
              </a:lnSpc>
              <a:spcBef>
                <a:spcPts val="1200"/>
              </a:spcBef>
              <a:spcAft>
                <a:spcPts val="0"/>
              </a:spcAft>
              <a:buNone/>
            </a:pPr>
            <a:endParaRPr sz="2172" i="0" dirty="0">
              <a:latin typeface="Comic Sans MS"/>
              <a:ea typeface="Comic Sans MS"/>
              <a:cs typeface="Comic Sans MS"/>
              <a:sym typeface="Comic Sans MS"/>
            </a:endParaRPr>
          </a:p>
        </p:txBody>
      </p:sp>
      <p:pic>
        <p:nvPicPr>
          <p:cNvPr id="166" name="Google Shape;166;p16"/>
          <p:cNvPicPr preferRelativeResize="0"/>
          <p:nvPr/>
        </p:nvPicPr>
        <p:blipFill rotWithShape="1">
          <a:blip r:embed="rId3">
            <a:alphaModFix/>
          </a:blip>
          <a:srcRect/>
          <a:stretch/>
        </p:blipFill>
        <p:spPr>
          <a:xfrm rot="681213">
            <a:off x="4929107" y="-562667"/>
            <a:ext cx="2798310" cy="2239111"/>
          </a:xfrm>
          <a:prstGeom prst="rect">
            <a:avLst/>
          </a:prstGeom>
          <a:noFill/>
          <a:ln>
            <a:noFill/>
          </a:ln>
        </p:spPr>
      </p:pic>
      <p:pic>
        <p:nvPicPr>
          <p:cNvPr id="167" name="Google Shape;167;p16"/>
          <p:cNvPicPr preferRelativeResize="0"/>
          <p:nvPr/>
        </p:nvPicPr>
        <p:blipFill rotWithShape="1">
          <a:blip r:embed="rId4">
            <a:alphaModFix/>
          </a:blip>
          <a:srcRect/>
          <a:stretch/>
        </p:blipFill>
        <p:spPr>
          <a:xfrm rot="-1530581">
            <a:off x="10372000" y="-431130"/>
            <a:ext cx="2317831" cy="1976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7"/>
          <p:cNvSpPr txBox="1">
            <a:spLocks noGrp="1"/>
          </p:cNvSpPr>
          <p:nvPr>
            <p:ph type="title"/>
          </p:nvPr>
        </p:nvSpPr>
        <p:spPr>
          <a:xfrm>
            <a:off x="4141175" y="784725"/>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Times New Roman"/>
                <a:ea typeface="Times New Roman"/>
                <a:cs typeface="Times New Roman"/>
                <a:sym typeface="Times New Roman"/>
              </a:rPr>
              <a:t>ABSTRACT</a:t>
            </a:r>
            <a:br>
              <a:rPr lang="en-US" b="1">
                <a:latin typeface="Times New Roman"/>
                <a:ea typeface="Times New Roman"/>
                <a:cs typeface="Times New Roman"/>
                <a:sym typeface="Times New Roman"/>
              </a:rPr>
            </a:br>
            <a:endParaRPr b="1"/>
          </a:p>
        </p:txBody>
      </p:sp>
      <p:sp>
        <p:nvSpPr>
          <p:cNvPr id="173" name="Google Shape;173;p17"/>
          <p:cNvSpPr txBox="1">
            <a:spLocks noGrp="1"/>
          </p:cNvSpPr>
          <p:nvPr>
            <p:ph type="body" idx="1"/>
          </p:nvPr>
        </p:nvSpPr>
        <p:spPr>
          <a:xfrm>
            <a:off x="1371600" y="1743314"/>
            <a:ext cx="9601200" cy="1959110"/>
          </a:xfrm>
          <a:prstGeom prst="rect">
            <a:avLst/>
          </a:prstGeom>
          <a:noFill/>
          <a:ln>
            <a:noFill/>
          </a:ln>
        </p:spPr>
        <p:txBody>
          <a:bodyPr spcFirstLastPara="1" wrap="square" lIns="91425" tIns="45700" rIns="91425" bIns="45700" anchor="t" anchorCtr="0">
            <a:noAutofit/>
          </a:bodyPr>
          <a:lstStyle/>
          <a:p>
            <a:pPr marL="457200" lvl="0" indent="0" algn="l" rtl="0">
              <a:lnSpc>
                <a:spcPct val="150000"/>
              </a:lnSpc>
              <a:spcBef>
                <a:spcPts val="200"/>
              </a:spcBef>
              <a:spcAft>
                <a:spcPts val="0"/>
              </a:spcAft>
              <a:buNone/>
            </a:pPr>
            <a:r>
              <a:rPr lang="en-IN" sz="4000" dirty="0">
                <a:latin typeface="Comic Sans MS"/>
                <a:ea typeface="Comic Sans MS"/>
                <a:cs typeface="Comic Sans MS"/>
                <a:sym typeface="Comic Sans MS"/>
              </a:rPr>
              <a:t>.</a:t>
            </a:r>
            <a:r>
              <a:rPr lang="en-GB" sz="2000" dirty="0"/>
              <a:t> </a:t>
            </a:r>
            <a:r>
              <a:rPr lang="en-GB" sz="2000" dirty="0">
                <a:latin typeface="Comic Sans MS" panose="030F0702030302020204" pitchFamily="66" charset="0"/>
              </a:rPr>
              <a:t>This AI-powered dosage calculator provides personalized medication recommendations by using patient-specific details like age, weight, and health conditions. It adjusts doses in real-time based on how patients respond to the medication. The system integrates with existing health records and ensures data privacy. Its user-friendly design helps healthcare professionals make accurate dosing decisions. The goal is to improve treatment effectiveness and patient safety.</a:t>
            </a:r>
            <a:endParaRPr sz="2000" dirty="0">
              <a:latin typeface="Comic Sans MS" panose="030F0702030302020204" pitchFamily="66" charset="0"/>
              <a:ea typeface="Comic Sans MS"/>
              <a:cs typeface="Comic Sans MS"/>
              <a:sym typeface="Comic Sans MS"/>
            </a:endParaRPr>
          </a:p>
        </p:txBody>
      </p:sp>
      <p:pic>
        <p:nvPicPr>
          <p:cNvPr id="174" name="Google Shape;174;p17"/>
          <p:cNvPicPr preferRelativeResize="0"/>
          <p:nvPr/>
        </p:nvPicPr>
        <p:blipFill rotWithShape="1">
          <a:blip r:embed="rId3">
            <a:alphaModFix/>
          </a:blip>
          <a:srcRect/>
          <a:stretch/>
        </p:blipFill>
        <p:spPr>
          <a:xfrm>
            <a:off x="9786989" y="4474683"/>
            <a:ext cx="1622686" cy="16864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878025" y="685800"/>
            <a:ext cx="10094700" cy="8226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9000"/>
              </a:lnSpc>
              <a:spcBef>
                <a:spcPts val="0"/>
              </a:spcBef>
              <a:spcAft>
                <a:spcPts val="0"/>
              </a:spcAft>
              <a:buClr>
                <a:schemeClr val="dk2"/>
              </a:buClr>
              <a:buSzPct val="102857"/>
              <a:buFont typeface="Times New Roman"/>
              <a:buNone/>
            </a:pPr>
            <a:r>
              <a:rPr lang="en-US" sz="3500" b="1" dirty="0">
                <a:latin typeface="Comic Sans MS"/>
                <a:ea typeface="Comic Sans MS"/>
                <a:cs typeface="Comic Sans MS"/>
                <a:sym typeface="Comic Sans MS"/>
              </a:rPr>
              <a:t>                  INTRODUCTION</a:t>
            </a:r>
            <a:br>
              <a:rPr lang="en-US" sz="3600" b="1" dirty="0">
                <a:latin typeface="Comic Sans MS"/>
                <a:ea typeface="Comic Sans MS"/>
                <a:cs typeface="Comic Sans MS"/>
                <a:sym typeface="Comic Sans MS"/>
              </a:rPr>
            </a:br>
            <a:endParaRPr sz="3600" b="1" dirty="0">
              <a:latin typeface="Comic Sans MS"/>
              <a:ea typeface="Comic Sans MS"/>
              <a:cs typeface="Comic Sans MS"/>
              <a:sym typeface="Comic Sans MS"/>
            </a:endParaRPr>
          </a:p>
        </p:txBody>
      </p:sp>
      <p:sp>
        <p:nvSpPr>
          <p:cNvPr id="184" name="Google Shape;184;p19"/>
          <p:cNvSpPr txBox="1">
            <a:spLocks noGrp="1"/>
          </p:cNvSpPr>
          <p:nvPr>
            <p:ph type="body" idx="1"/>
          </p:nvPr>
        </p:nvSpPr>
        <p:spPr>
          <a:xfrm>
            <a:off x="1371600" y="1638300"/>
            <a:ext cx="9601200" cy="3086100"/>
          </a:xfrm>
          <a:prstGeom prst="rect">
            <a:avLst/>
          </a:prstGeom>
          <a:noFill/>
          <a:ln>
            <a:noFill/>
          </a:ln>
        </p:spPr>
        <p:txBody>
          <a:bodyPr spcFirstLastPara="1" wrap="square" lIns="91425" tIns="45700" rIns="91425" bIns="45700" anchor="t" anchorCtr="0">
            <a:noAutofit/>
          </a:bodyPr>
          <a:lstStyle/>
          <a:p>
            <a:pPr marL="457200" lvl="0" indent="-361950" algn="just" rtl="0">
              <a:lnSpc>
                <a:spcPct val="150000"/>
              </a:lnSpc>
              <a:spcBef>
                <a:spcPts val="0"/>
              </a:spcBef>
              <a:spcAft>
                <a:spcPts val="0"/>
              </a:spcAft>
              <a:buClr>
                <a:srgbClr val="00FFFF"/>
              </a:buClr>
              <a:buSzPts val="2100"/>
              <a:buFont typeface="Comic Sans MS"/>
              <a:buChar char="●"/>
            </a:pPr>
            <a:r>
              <a:rPr lang="en-GB" sz="2400" dirty="0">
                <a:latin typeface="Comic Sans MS" panose="030F0702030302020204" pitchFamily="66" charset="0"/>
              </a:rPr>
              <a:t>In recent years, artificial intelligence (AI) has begun to revolutionize various fields, and healthcare is no exception. One of the most promising applications of AI in this sector is in the realm of medical dosage. AI-powered medical dosage systems leverage advanced algorithms and machine learning to optimize the administration of medications, ensuring that patients receive the most effective and safe dosages tailored to their individual needs</a:t>
            </a:r>
            <a:r>
              <a:rPr lang="en-GB" sz="2400" dirty="0"/>
              <a:t>.</a:t>
            </a:r>
            <a:endParaRPr sz="2100" dirty="0">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Times New Roman"/>
                <a:ea typeface="Times New Roman"/>
                <a:cs typeface="Times New Roman"/>
                <a:sym typeface="Times New Roman"/>
              </a:rPr>
              <a:t>                     EXISTING SYSTEM</a:t>
            </a:r>
            <a:br>
              <a:rPr lang="en-US" sz="3600" b="1">
                <a:latin typeface="Times New Roman"/>
                <a:ea typeface="Times New Roman"/>
                <a:cs typeface="Times New Roman"/>
                <a:sym typeface="Times New Roman"/>
              </a:rPr>
            </a:br>
            <a:endParaRPr sz="3600" b="1"/>
          </a:p>
        </p:txBody>
      </p:sp>
      <p:sp>
        <p:nvSpPr>
          <p:cNvPr id="14" name="TextBox 13">
            <a:extLst>
              <a:ext uri="{FF2B5EF4-FFF2-40B4-BE49-F238E27FC236}">
                <a16:creationId xmlns:a16="http://schemas.microsoft.com/office/drawing/2014/main" id="{27B40AF1-ADCF-4982-9131-F0B3CA189EC6}"/>
              </a:ext>
            </a:extLst>
          </p:cNvPr>
          <p:cNvSpPr txBox="1"/>
          <p:nvPr/>
        </p:nvSpPr>
        <p:spPr>
          <a:xfrm>
            <a:off x="295275" y="1685924"/>
            <a:ext cx="11229975" cy="461665"/>
          </a:xfrm>
          <a:prstGeom prst="rect">
            <a:avLst/>
          </a:prstGeom>
          <a:noFill/>
        </p:spPr>
        <p:txBody>
          <a:bodyPr wrap="square" rtlCol="0">
            <a:spAutoFit/>
          </a:bodyPr>
          <a:lstStyle/>
          <a:p>
            <a:endParaRPr lang="en-IN" sz="2400" dirty="0"/>
          </a:p>
        </p:txBody>
      </p:sp>
      <p:sp>
        <p:nvSpPr>
          <p:cNvPr id="17" name="Text Placeholder 8">
            <a:extLst>
              <a:ext uri="{FF2B5EF4-FFF2-40B4-BE49-F238E27FC236}">
                <a16:creationId xmlns:a16="http://schemas.microsoft.com/office/drawing/2014/main" id="{DBDE1CF3-306F-4CB7-8C77-916B24E2ABBB}"/>
              </a:ext>
            </a:extLst>
          </p:cNvPr>
          <p:cNvSpPr>
            <a:spLocks noGrp="1"/>
          </p:cNvSpPr>
          <p:nvPr>
            <p:ph type="body" idx="1"/>
          </p:nvPr>
        </p:nvSpPr>
        <p:spPr>
          <a:xfrm>
            <a:off x="1371600" y="2286000"/>
            <a:ext cx="9601200" cy="3581400"/>
          </a:xfrm>
        </p:spPr>
        <p:txBody>
          <a:bodyPr>
            <a:normAutofit/>
          </a:bodyPr>
          <a:lstStyle/>
          <a:p>
            <a:pPr>
              <a:lnSpc>
                <a:spcPct val="150000"/>
              </a:lnSpc>
            </a:pPr>
            <a:r>
              <a:rPr lang="en-IN" sz="2000" dirty="0">
                <a:latin typeface="Comic Sans MS" panose="030F0702030302020204" pitchFamily="66" charset="0"/>
              </a:rPr>
              <a:t>IBM Watson for Oncology : Helps doctors to choose  the right  cancer treatment by </a:t>
            </a:r>
            <a:r>
              <a:rPr lang="en-IN" sz="2000" dirty="0" err="1">
                <a:latin typeface="Comic Sans MS" panose="030F0702030302020204" pitchFamily="66" charset="0"/>
              </a:rPr>
              <a:t>analyzing</a:t>
            </a:r>
            <a:r>
              <a:rPr lang="en-IN" sz="2000" dirty="0">
                <a:latin typeface="Comic Sans MS" panose="030F0702030302020204" pitchFamily="66" charset="0"/>
              </a:rPr>
              <a:t> patient data and medical research.</a:t>
            </a:r>
          </a:p>
          <a:p>
            <a:pPr>
              <a:lnSpc>
                <a:spcPct val="150000"/>
              </a:lnSpc>
            </a:pPr>
            <a:r>
              <a:rPr lang="en-IN" sz="2000" dirty="0" err="1">
                <a:latin typeface="Comic Sans MS" panose="030F0702030302020204" pitchFamily="66" charset="0"/>
              </a:rPr>
              <a:t>MedAware</a:t>
            </a:r>
            <a:r>
              <a:rPr lang="en-IN" sz="2000" dirty="0">
                <a:latin typeface="Comic Sans MS" panose="030F0702030302020204" pitchFamily="66" charset="0"/>
              </a:rPr>
              <a:t> : Uses AI to spot and prevent mistakes in medication doses by checking prescriptions for errors .</a:t>
            </a:r>
          </a:p>
          <a:p>
            <a:pPr>
              <a:lnSpc>
                <a:spcPct val="150000"/>
              </a:lnSpc>
            </a:pPr>
            <a:r>
              <a:rPr lang="en-IN" sz="2000" dirty="0" err="1">
                <a:latin typeface="Comic Sans MS" panose="030F0702030302020204" pitchFamily="66" charset="0"/>
              </a:rPr>
              <a:t>PathAi</a:t>
            </a:r>
            <a:r>
              <a:rPr lang="en-IN" sz="2000" dirty="0">
                <a:latin typeface="Comic Sans MS" panose="030F0702030302020204" pitchFamily="66" charset="0"/>
              </a:rPr>
              <a:t> : Which helps doctors to choose the right dosage by understanding patients condition..</a:t>
            </a:r>
          </a:p>
          <a:p>
            <a:endParaRPr lang="en-IN" sz="2000" dirty="0">
              <a:latin typeface="Comic Sans MS" panose="030F0702030302020204" pitchFamily="6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1371600" y="685800"/>
            <a:ext cx="9601200" cy="9525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Times New Roman"/>
                <a:ea typeface="Times New Roman"/>
                <a:cs typeface="Times New Roman"/>
                <a:sym typeface="Times New Roman"/>
              </a:rPr>
              <a:t>   DISADVANTAGES OF EXISTING SYSTEM</a:t>
            </a:r>
            <a:br>
              <a:rPr lang="en-US" sz="3600" b="1">
                <a:latin typeface="Times New Roman"/>
                <a:ea typeface="Times New Roman"/>
                <a:cs typeface="Times New Roman"/>
                <a:sym typeface="Times New Roman"/>
              </a:rPr>
            </a:br>
            <a:endParaRPr sz="3600" b="1">
              <a:latin typeface="Times New Roman"/>
              <a:ea typeface="Times New Roman"/>
              <a:cs typeface="Times New Roman"/>
              <a:sym typeface="Times New Roman"/>
            </a:endParaRPr>
          </a:p>
        </p:txBody>
      </p:sp>
      <p:sp>
        <p:nvSpPr>
          <p:cNvPr id="196" name="Google Shape;196;p21"/>
          <p:cNvSpPr txBox="1">
            <a:spLocks noGrp="1"/>
          </p:cNvSpPr>
          <p:nvPr>
            <p:ph type="body" idx="1"/>
          </p:nvPr>
        </p:nvSpPr>
        <p:spPr>
          <a:xfrm>
            <a:off x="1371600" y="1654629"/>
            <a:ext cx="9601200" cy="3571795"/>
          </a:xfrm>
          <a:prstGeom prst="rect">
            <a:avLst/>
          </a:prstGeom>
          <a:noFill/>
          <a:ln>
            <a:noFill/>
          </a:ln>
        </p:spPr>
        <p:txBody>
          <a:bodyPr spcFirstLastPara="1" wrap="square" lIns="91425" tIns="45700" rIns="91425" bIns="45700" anchor="t" anchorCtr="0">
            <a:noAutofit/>
          </a:bodyPr>
          <a:lstStyle/>
          <a:p>
            <a:pPr marL="384048" lvl="0" indent="-403098" algn="l" rtl="0">
              <a:lnSpc>
                <a:spcPct val="84000"/>
              </a:lnSpc>
              <a:spcBef>
                <a:spcPts val="1200"/>
              </a:spcBef>
              <a:spcAft>
                <a:spcPts val="0"/>
              </a:spcAft>
              <a:buClr>
                <a:schemeClr val="lt1"/>
              </a:buClr>
              <a:buSzPts val="2150"/>
              <a:buFont typeface="Comic Sans MS"/>
              <a:buChar char="⮚"/>
            </a:pPr>
            <a:r>
              <a:rPr lang="en-GB" sz="2400" dirty="0">
                <a:latin typeface="Comic Sans MS" panose="030F0702030302020204" pitchFamily="66" charset="0"/>
              </a:rPr>
              <a:t>AI models may not always account for all individual patient variables, leading to less accurate dosing recommendations, especially in complex or unusual cases.</a:t>
            </a:r>
            <a:endParaRPr lang="en-US" sz="2400" b="1" dirty="0">
              <a:latin typeface="Comic Sans MS" panose="030F0702030302020204" pitchFamily="66" charset="0"/>
              <a:sym typeface="Comic Sans MS"/>
            </a:endParaRPr>
          </a:p>
          <a:p>
            <a:pPr marL="384048" lvl="0" indent="-403098" algn="l" rtl="0">
              <a:lnSpc>
                <a:spcPct val="84000"/>
              </a:lnSpc>
              <a:spcBef>
                <a:spcPts val="1200"/>
              </a:spcBef>
              <a:spcAft>
                <a:spcPts val="0"/>
              </a:spcAft>
              <a:buClr>
                <a:schemeClr val="lt1"/>
              </a:buClr>
              <a:buSzPts val="2150"/>
              <a:buFont typeface="Comic Sans MS"/>
              <a:buChar char="⮚"/>
            </a:pPr>
            <a:r>
              <a:rPr lang="en-GB" sz="2400" dirty="0">
                <a:latin typeface="Comic Sans MS" panose="030F0702030302020204" pitchFamily="66" charset="0"/>
              </a:rPr>
              <a:t>The effectiveness of AI-powered systems depends on the quality and completeness of the data they are trained on. Inaccurate or incomplete data can lead to incorrect dosing suggestions.</a:t>
            </a:r>
          </a:p>
          <a:p>
            <a:pPr marL="384048" lvl="0" indent="-403098" algn="l" rtl="0">
              <a:lnSpc>
                <a:spcPct val="84000"/>
              </a:lnSpc>
              <a:spcBef>
                <a:spcPts val="1200"/>
              </a:spcBef>
              <a:spcAft>
                <a:spcPts val="0"/>
              </a:spcAft>
              <a:buClr>
                <a:schemeClr val="lt1"/>
              </a:buClr>
              <a:buSzPts val="2150"/>
              <a:buFont typeface="Comic Sans MS"/>
              <a:buChar char="⮚"/>
            </a:pPr>
            <a:r>
              <a:rPr lang="en-GB" sz="2400" dirty="0"/>
              <a:t>Integrating AI systems with existing healthcare infrastructure (like EHRs) can be technically difficult and may require significant adjustments.</a:t>
            </a:r>
            <a:endParaRPr sz="2400" dirty="0">
              <a:latin typeface="Comic Sans MS" panose="030F0702030302020204" pitchFamily="66" charset="0"/>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18288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3600"/>
              <a:buFont typeface="Times New Roman"/>
              <a:buNone/>
            </a:pPr>
            <a:r>
              <a:rPr lang="en-US" sz="3600" b="1">
                <a:latin typeface="Comic Sans MS"/>
                <a:ea typeface="Comic Sans MS"/>
                <a:cs typeface="Comic Sans MS"/>
                <a:sym typeface="Comic Sans MS"/>
              </a:rPr>
              <a:t>ADVANTAGES OF PROPOSED SYSTEM</a:t>
            </a:r>
            <a:br>
              <a:rPr lang="en-US" sz="3600" b="1">
                <a:latin typeface="Comic Sans MS"/>
                <a:ea typeface="Comic Sans MS"/>
                <a:cs typeface="Comic Sans MS"/>
                <a:sym typeface="Comic Sans MS"/>
              </a:rPr>
            </a:br>
            <a:endParaRPr sz="3600" b="1">
              <a:latin typeface="Comic Sans MS"/>
              <a:ea typeface="Comic Sans MS"/>
              <a:cs typeface="Comic Sans MS"/>
              <a:sym typeface="Comic Sans MS"/>
            </a:endParaRPr>
          </a:p>
        </p:txBody>
      </p:sp>
      <p:sp>
        <p:nvSpPr>
          <p:cNvPr id="202" name="Google Shape;202;p22"/>
          <p:cNvSpPr txBox="1">
            <a:spLocks noGrp="1"/>
          </p:cNvSpPr>
          <p:nvPr>
            <p:ph type="body" idx="1"/>
          </p:nvPr>
        </p:nvSpPr>
        <p:spPr>
          <a:xfrm>
            <a:off x="1371600" y="1730829"/>
            <a:ext cx="9601200" cy="3581400"/>
          </a:xfrm>
          <a:prstGeom prst="rect">
            <a:avLst/>
          </a:prstGeom>
          <a:noFill/>
          <a:ln>
            <a:noFill/>
          </a:ln>
        </p:spPr>
        <p:txBody>
          <a:bodyPr spcFirstLastPara="1" wrap="square" lIns="91425" tIns="45700" rIns="91425" bIns="45700" anchor="t" anchorCtr="0">
            <a:noAutofit/>
          </a:bodyPr>
          <a:lstStyle/>
          <a:p>
            <a:pPr marL="384048" lvl="0" indent="-412622" algn="l" rtl="0">
              <a:lnSpc>
                <a:spcPct val="74000"/>
              </a:lnSpc>
              <a:spcBef>
                <a:spcPts val="0"/>
              </a:spcBef>
              <a:spcAft>
                <a:spcPts val="0"/>
              </a:spcAft>
              <a:buClr>
                <a:schemeClr val="lt1"/>
              </a:buClr>
              <a:buSzPts val="2300"/>
              <a:buFont typeface="Comic Sans MS"/>
              <a:buChar char="⮚"/>
            </a:pPr>
            <a:r>
              <a:rPr lang="en-US" sz="2000" b="1" i="0">
                <a:latin typeface="Comic Sans MS"/>
                <a:ea typeface="Comic Sans MS"/>
                <a:cs typeface="Comic Sans MS"/>
                <a:sym typeface="Comic Sans MS"/>
              </a:rPr>
              <a:t>Personalized dosages:</a:t>
            </a:r>
            <a:endParaRPr sz="2000">
              <a:latin typeface="Comic Sans MS"/>
              <a:ea typeface="Comic Sans MS"/>
              <a:cs typeface="Comic Sans MS"/>
              <a:sym typeface="Comic Sans MS"/>
            </a:endParaRPr>
          </a:p>
          <a:p>
            <a:pPr marL="0" lvl="0" indent="0" algn="l" rtl="0">
              <a:lnSpc>
                <a:spcPct val="74000"/>
              </a:lnSpc>
              <a:spcBef>
                <a:spcPts val="1200"/>
              </a:spcBef>
              <a:spcAft>
                <a:spcPts val="0"/>
              </a:spcAft>
              <a:buClr>
                <a:srgbClr val="0D0D0D"/>
              </a:buClr>
              <a:buSzPts val="2000"/>
              <a:buNone/>
            </a:pPr>
            <a:r>
              <a:rPr lang="en-US" sz="2000" i="0">
                <a:latin typeface="Comic Sans MS"/>
                <a:ea typeface="Comic Sans MS"/>
                <a:cs typeface="Comic Sans MS"/>
                <a:sym typeface="Comic Sans MS"/>
              </a:rPr>
              <a:t>The proposed system utilizes patient-specific data and machine learning to calculate personalized medication dosages, leading to more effective and safer treatment outcomes compared to standardized guidelines.</a:t>
            </a:r>
            <a:endParaRPr sz="2000">
              <a:latin typeface="Comic Sans MS"/>
              <a:ea typeface="Comic Sans MS"/>
              <a:cs typeface="Comic Sans MS"/>
              <a:sym typeface="Comic Sans MS"/>
            </a:endParaRPr>
          </a:p>
          <a:p>
            <a:pPr marL="384048" lvl="0" indent="-412622" algn="l" rtl="0">
              <a:lnSpc>
                <a:spcPct val="74000"/>
              </a:lnSpc>
              <a:spcBef>
                <a:spcPts val="1200"/>
              </a:spcBef>
              <a:spcAft>
                <a:spcPts val="0"/>
              </a:spcAft>
              <a:buClr>
                <a:schemeClr val="lt1"/>
              </a:buClr>
              <a:buSzPts val="2300"/>
              <a:buFont typeface="Comic Sans MS"/>
              <a:buChar char="⮚"/>
            </a:pPr>
            <a:r>
              <a:rPr lang="en-US" sz="2000" b="1" i="0">
                <a:latin typeface="Comic Sans MS"/>
                <a:ea typeface="Comic Sans MS"/>
                <a:cs typeface="Comic Sans MS"/>
                <a:sym typeface="Comic Sans MS"/>
              </a:rPr>
              <a:t>Enhanced accuracy: </a:t>
            </a:r>
            <a:endParaRPr sz="2000">
              <a:latin typeface="Comic Sans MS"/>
              <a:ea typeface="Comic Sans MS"/>
              <a:cs typeface="Comic Sans MS"/>
              <a:sym typeface="Comic Sans MS"/>
            </a:endParaRPr>
          </a:p>
          <a:p>
            <a:pPr marL="0" lvl="0" indent="0" algn="l" rtl="0">
              <a:lnSpc>
                <a:spcPct val="74000"/>
              </a:lnSpc>
              <a:spcBef>
                <a:spcPts val="1200"/>
              </a:spcBef>
              <a:spcAft>
                <a:spcPts val="0"/>
              </a:spcAft>
              <a:buClr>
                <a:srgbClr val="0D0D0D"/>
              </a:buClr>
              <a:buSzPts val="2000"/>
              <a:buNone/>
            </a:pPr>
            <a:r>
              <a:rPr lang="en-US" sz="2000" i="0">
                <a:latin typeface="Comic Sans MS"/>
                <a:ea typeface="Comic Sans MS"/>
                <a:cs typeface="Comic Sans MS"/>
                <a:sym typeface="Comic Sans MS"/>
              </a:rPr>
              <a:t>By considering factors such as age, weight, health conditions, organ function, and drug interactions, the system improves the accuracy of dosage calculations, reducing the risk of under- or over-dosing.</a:t>
            </a:r>
            <a:endParaRPr sz="2000">
              <a:latin typeface="Comic Sans MS"/>
              <a:ea typeface="Comic Sans MS"/>
              <a:cs typeface="Comic Sans MS"/>
              <a:sym typeface="Comic Sans MS"/>
            </a:endParaRPr>
          </a:p>
          <a:p>
            <a:pPr marL="384048" lvl="0" indent="-412622" algn="l" rtl="0">
              <a:lnSpc>
                <a:spcPct val="74000"/>
              </a:lnSpc>
              <a:spcBef>
                <a:spcPts val="1200"/>
              </a:spcBef>
              <a:spcAft>
                <a:spcPts val="0"/>
              </a:spcAft>
              <a:buClr>
                <a:schemeClr val="lt1"/>
              </a:buClr>
              <a:buSzPts val="2300"/>
              <a:buFont typeface="Comic Sans MS"/>
              <a:buChar char="⮚"/>
            </a:pPr>
            <a:r>
              <a:rPr lang="en-US" sz="2000" b="1" i="0">
                <a:latin typeface="Comic Sans MS"/>
                <a:ea typeface="Comic Sans MS"/>
                <a:cs typeface="Comic Sans MS"/>
                <a:sym typeface="Comic Sans MS"/>
              </a:rPr>
              <a:t>Improved patient care: </a:t>
            </a:r>
            <a:endParaRPr sz="2000">
              <a:latin typeface="Comic Sans MS"/>
              <a:ea typeface="Comic Sans MS"/>
              <a:cs typeface="Comic Sans MS"/>
              <a:sym typeface="Comic Sans MS"/>
            </a:endParaRPr>
          </a:p>
          <a:p>
            <a:pPr marL="0" lvl="0" indent="0" algn="l" rtl="0">
              <a:lnSpc>
                <a:spcPct val="74000"/>
              </a:lnSpc>
              <a:spcBef>
                <a:spcPts val="1200"/>
              </a:spcBef>
              <a:spcAft>
                <a:spcPts val="0"/>
              </a:spcAft>
              <a:buClr>
                <a:srgbClr val="0D0D0D"/>
              </a:buClr>
              <a:buSzPts val="2000"/>
              <a:buNone/>
            </a:pPr>
            <a:r>
              <a:rPr lang="en-US" sz="2000" i="0">
                <a:latin typeface="Comic Sans MS"/>
                <a:ea typeface="Comic Sans MS"/>
                <a:cs typeface="Comic Sans MS"/>
                <a:sym typeface="Comic Sans MS"/>
              </a:rPr>
              <a:t>With personalized dosing, patients receive tailored treatment plans that account for their individual characteristics and needs, ultimately improving the quality of care and patient satisfaction.</a:t>
            </a:r>
            <a:endParaRPr sz="2000">
              <a:latin typeface="Comic Sans MS"/>
              <a:ea typeface="Comic Sans MS"/>
              <a:cs typeface="Comic Sans MS"/>
              <a:sym typeface="Comic Sans MS"/>
            </a:endParaRPr>
          </a:p>
          <a:p>
            <a:pPr marL="384048" lvl="0" indent="-266573" algn="l" rtl="0">
              <a:lnSpc>
                <a:spcPct val="74000"/>
              </a:lnSpc>
              <a:spcBef>
                <a:spcPts val="1200"/>
              </a:spcBef>
              <a:spcAft>
                <a:spcPts val="0"/>
              </a:spcAft>
              <a:buClr>
                <a:schemeClr val="dk2"/>
              </a:buClr>
              <a:buSzPts val="2000"/>
              <a:buNone/>
            </a:pPr>
            <a:endParaRPr sz="2000">
              <a:latin typeface="Comic Sans MS"/>
              <a:ea typeface="Comic Sans MS"/>
              <a:cs typeface="Comic Sans MS"/>
              <a:sym typeface="Comic Sans MS"/>
            </a:endParaRPr>
          </a:p>
          <a:p>
            <a:pPr marL="0" lvl="0" indent="0" algn="l" rtl="0">
              <a:lnSpc>
                <a:spcPct val="74000"/>
              </a:lnSpc>
              <a:spcBef>
                <a:spcPts val="1200"/>
              </a:spcBef>
              <a:spcAft>
                <a:spcPts val="0"/>
              </a:spcAft>
              <a:buClr>
                <a:schemeClr val="dk2"/>
              </a:buClr>
              <a:buSzPts val="2000"/>
              <a:buNone/>
            </a:pPr>
            <a:endParaRPr sz="2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371600" y="685800"/>
            <a:ext cx="9601200" cy="730624"/>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3240"/>
              <a:buFont typeface="Times New Roman"/>
              <a:buNone/>
            </a:pPr>
            <a:r>
              <a:rPr lang="en-US" sz="2940" b="1">
                <a:latin typeface="Comic Sans MS"/>
                <a:ea typeface="Comic Sans MS"/>
                <a:cs typeface="Comic Sans MS"/>
                <a:sym typeface="Comic Sans MS"/>
              </a:rPr>
              <a:t>SYSTEM ARCHITECTURE  </a:t>
            </a:r>
            <a:br>
              <a:rPr lang="en-US" sz="2940" b="1">
                <a:latin typeface="Comic Sans MS"/>
                <a:ea typeface="Comic Sans MS"/>
                <a:cs typeface="Comic Sans MS"/>
                <a:sym typeface="Comic Sans MS"/>
              </a:rPr>
            </a:br>
            <a:endParaRPr sz="2940" b="1">
              <a:latin typeface="Comic Sans MS"/>
              <a:ea typeface="Comic Sans MS"/>
              <a:cs typeface="Comic Sans MS"/>
              <a:sym typeface="Comic Sans MS"/>
            </a:endParaRPr>
          </a:p>
        </p:txBody>
      </p:sp>
      <p:sp>
        <p:nvSpPr>
          <p:cNvPr id="208" name="Google Shape;208;p23"/>
          <p:cNvSpPr txBox="1">
            <a:spLocks noGrp="1"/>
          </p:cNvSpPr>
          <p:nvPr>
            <p:ph type="body" idx="1"/>
          </p:nvPr>
        </p:nvSpPr>
        <p:spPr>
          <a:xfrm>
            <a:off x="1371600" y="1631576"/>
            <a:ext cx="9601200" cy="4455459"/>
          </a:xfrm>
          <a:prstGeom prst="rect">
            <a:avLst/>
          </a:prstGeom>
          <a:solidFill>
            <a:schemeClr val="lt1"/>
          </a:solidFill>
          <a:ln w="34925"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p>
            <a:pPr marL="384048" lvl="0" indent="-257048" algn="l" rtl="0">
              <a:lnSpc>
                <a:spcPct val="94000"/>
              </a:lnSpc>
              <a:spcBef>
                <a:spcPts val="0"/>
              </a:spcBef>
              <a:spcAft>
                <a:spcPts val="0"/>
              </a:spcAft>
              <a:buClr>
                <a:schemeClr val="dk2"/>
              </a:buClr>
              <a:buSzPts val="2000"/>
              <a:buNone/>
            </a:pPr>
            <a:endParaRPr/>
          </a:p>
        </p:txBody>
      </p:sp>
      <p:sp>
        <p:nvSpPr>
          <p:cNvPr id="209" name="Google Shape;209;p23"/>
          <p:cNvSpPr/>
          <p:nvPr/>
        </p:nvSpPr>
        <p:spPr>
          <a:xfrm>
            <a:off x="4779010" y="1801643"/>
            <a:ext cx="2429847" cy="441629"/>
          </a:xfrm>
          <a:prstGeom prst="rect">
            <a:avLst/>
          </a:prstGeom>
          <a:solidFill>
            <a:schemeClr val="lt1"/>
          </a:solidFill>
          <a:ln w="349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Libre Franklin"/>
                <a:ea typeface="Libre Franklin"/>
                <a:cs typeface="Libre Franklin"/>
                <a:sym typeface="Libre Franklin"/>
              </a:rPr>
              <a:t>Patient-specific Data </a:t>
            </a:r>
            <a:endParaRPr sz="1800" b="0" i="0" u="none" strike="noStrike" cap="none">
              <a:solidFill>
                <a:schemeClr val="dk1"/>
              </a:solidFill>
              <a:latin typeface="Libre Franklin"/>
              <a:ea typeface="Libre Franklin"/>
              <a:cs typeface="Libre Franklin"/>
              <a:sym typeface="Libre Franklin"/>
            </a:endParaRPr>
          </a:p>
        </p:txBody>
      </p:sp>
      <p:sp>
        <p:nvSpPr>
          <p:cNvPr id="210" name="Google Shape;210;p23"/>
          <p:cNvSpPr/>
          <p:nvPr/>
        </p:nvSpPr>
        <p:spPr>
          <a:xfrm>
            <a:off x="4323909" y="2940021"/>
            <a:ext cx="3340052" cy="513925"/>
          </a:xfrm>
          <a:prstGeom prst="rect">
            <a:avLst/>
          </a:prstGeom>
          <a:gradFill>
            <a:gsLst>
              <a:gs pos="0">
                <a:srgbClr val="F6E7CD"/>
              </a:gs>
              <a:gs pos="50000">
                <a:srgbClr val="F1DAB1"/>
              </a:gs>
              <a:gs pos="100000">
                <a:srgbClr val="F0D6A1"/>
              </a:gs>
            </a:gsLst>
            <a:lin ang="540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Libre Franklin"/>
                <a:ea typeface="Libre Franklin"/>
                <a:cs typeface="Libre Franklin"/>
                <a:sym typeface="Libre Franklin"/>
              </a:rPr>
              <a:t>Machine Learning Model (AI)</a:t>
            </a:r>
            <a:endParaRPr sz="1800" b="0" i="0" u="none" strike="noStrike" cap="none">
              <a:solidFill>
                <a:schemeClr val="dk1"/>
              </a:solidFill>
              <a:latin typeface="Libre Franklin"/>
              <a:ea typeface="Libre Franklin"/>
              <a:cs typeface="Libre Franklin"/>
              <a:sym typeface="Libre Franklin"/>
            </a:endParaRPr>
          </a:p>
        </p:txBody>
      </p:sp>
      <p:cxnSp>
        <p:nvCxnSpPr>
          <p:cNvPr id="211" name="Google Shape;211;p23"/>
          <p:cNvCxnSpPr/>
          <p:nvPr/>
        </p:nvCxnSpPr>
        <p:spPr>
          <a:xfrm>
            <a:off x="5993934" y="2269909"/>
            <a:ext cx="0" cy="626021"/>
          </a:xfrm>
          <a:prstGeom prst="straightConnector1">
            <a:avLst/>
          </a:prstGeom>
          <a:noFill/>
          <a:ln w="9525" cap="flat" cmpd="sng">
            <a:solidFill>
              <a:schemeClr val="dk1"/>
            </a:solidFill>
            <a:prstDash val="solid"/>
            <a:round/>
            <a:headEnd type="none" w="sm" len="sm"/>
            <a:tailEnd type="triangle" w="med" len="med"/>
          </a:ln>
        </p:spPr>
      </p:cxnSp>
      <p:sp>
        <p:nvSpPr>
          <p:cNvPr id="212" name="Google Shape;212;p23"/>
          <p:cNvSpPr/>
          <p:nvPr/>
        </p:nvSpPr>
        <p:spPr>
          <a:xfrm>
            <a:off x="3967994" y="4052924"/>
            <a:ext cx="4051881" cy="639800"/>
          </a:xfrm>
          <a:prstGeom prst="rect">
            <a:avLst/>
          </a:prstGeom>
          <a:gradFill>
            <a:gsLst>
              <a:gs pos="0">
                <a:srgbClr val="F6E7CD"/>
              </a:gs>
              <a:gs pos="50000">
                <a:srgbClr val="F1DAB1"/>
              </a:gs>
              <a:gs pos="100000">
                <a:srgbClr val="F0D6A1"/>
              </a:gs>
            </a:gsLst>
            <a:lin ang="5400000" scaled="0"/>
          </a:gra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Libre Franklin"/>
                <a:ea typeface="Libre Franklin"/>
                <a:cs typeface="Libre Franklin"/>
                <a:sym typeface="Libre Franklin"/>
              </a:rPr>
              <a:t>Dosage Calculation and Refinement</a:t>
            </a:r>
            <a:endParaRPr sz="1800" b="0" i="0" u="none" strike="noStrike" cap="none">
              <a:solidFill>
                <a:schemeClr val="dk1"/>
              </a:solidFill>
              <a:latin typeface="Libre Franklin"/>
              <a:ea typeface="Libre Franklin"/>
              <a:cs typeface="Libre Franklin"/>
              <a:sym typeface="Libre Franklin"/>
            </a:endParaRPr>
          </a:p>
        </p:txBody>
      </p:sp>
      <p:cxnSp>
        <p:nvCxnSpPr>
          <p:cNvPr id="213" name="Google Shape;213;p23"/>
          <p:cNvCxnSpPr>
            <a:stCxn id="210" idx="2"/>
            <a:endCxn id="212" idx="0"/>
          </p:cNvCxnSpPr>
          <p:nvPr/>
        </p:nvCxnSpPr>
        <p:spPr>
          <a:xfrm>
            <a:off x="5993935" y="3453946"/>
            <a:ext cx="0" cy="599100"/>
          </a:xfrm>
          <a:prstGeom prst="straightConnector1">
            <a:avLst/>
          </a:prstGeom>
          <a:noFill/>
          <a:ln w="9525" cap="flat" cmpd="sng">
            <a:solidFill>
              <a:schemeClr val="dk1"/>
            </a:solidFill>
            <a:prstDash val="solid"/>
            <a:round/>
            <a:headEnd type="none" w="sm" len="sm"/>
            <a:tailEnd type="triangle" w="med" len="med"/>
          </a:ln>
        </p:spPr>
      </p:cxnSp>
      <p:sp>
        <p:nvSpPr>
          <p:cNvPr id="214" name="Google Shape;214;p23"/>
          <p:cNvSpPr/>
          <p:nvPr/>
        </p:nvSpPr>
        <p:spPr>
          <a:xfrm>
            <a:off x="4455459" y="5316649"/>
            <a:ext cx="3281082" cy="513925"/>
          </a:xfrm>
          <a:prstGeom prst="rect">
            <a:avLst/>
          </a:prstGeom>
          <a:gradFill>
            <a:gsLst>
              <a:gs pos="0">
                <a:srgbClr val="E9C67D"/>
              </a:gs>
              <a:gs pos="50000">
                <a:srgbClr val="EBC262"/>
              </a:gs>
              <a:gs pos="100000">
                <a:srgbClr val="D7AD4E"/>
              </a:gs>
            </a:gsLst>
            <a:lin ang="5400000" scaled="0"/>
          </a:gradFill>
          <a:ln>
            <a:noFill/>
          </a:ln>
          <a:effectLst>
            <a:outerShdw blurRad="57150" dist="19050" dir="5400000" algn="ctr"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Arial"/>
                <a:ea typeface="Arial"/>
                <a:cs typeface="Arial"/>
                <a:sym typeface="Arial"/>
              </a:rPr>
              <a:t>Optimal Medication Dosage</a:t>
            </a:r>
            <a:endParaRPr sz="1800" b="0" i="0" u="none" strike="noStrike" cap="none">
              <a:solidFill>
                <a:schemeClr val="lt1"/>
              </a:solidFill>
              <a:latin typeface="Libre Franklin"/>
              <a:ea typeface="Libre Franklin"/>
              <a:cs typeface="Libre Franklin"/>
              <a:sym typeface="Libre Franklin"/>
            </a:endParaRPr>
          </a:p>
        </p:txBody>
      </p:sp>
      <p:cxnSp>
        <p:nvCxnSpPr>
          <p:cNvPr id="215" name="Google Shape;215;p23"/>
          <p:cNvCxnSpPr/>
          <p:nvPr/>
        </p:nvCxnSpPr>
        <p:spPr>
          <a:xfrm>
            <a:off x="5919830" y="4692724"/>
            <a:ext cx="0" cy="598978"/>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735</Words>
  <Application>Microsoft Office PowerPoint</Application>
  <PresentationFormat>Widescreen</PresentationFormat>
  <Paragraphs>58</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Cambria</vt:lpstr>
      <vt:lpstr>Comic Sans MS</vt:lpstr>
      <vt:lpstr>Lato</vt:lpstr>
      <vt:lpstr>Libre Franklin</vt:lpstr>
      <vt:lpstr>Montserrat</vt:lpstr>
      <vt:lpstr>Times New Roman</vt:lpstr>
      <vt:lpstr>Focus</vt:lpstr>
      <vt:lpstr>PowerPoint Presentation</vt:lpstr>
      <vt:lpstr>                       OBJECTIVE </vt:lpstr>
      <vt:lpstr>ABSTRACT </vt:lpstr>
      <vt:lpstr>PowerPoint Presentation</vt:lpstr>
      <vt:lpstr>                  INTRODUCTION </vt:lpstr>
      <vt:lpstr>                     EXISTING SYSTEM </vt:lpstr>
      <vt:lpstr>   DISADVANTAGES OF EXISTING SYSTEM </vt:lpstr>
      <vt:lpstr>ADVANTAGES OF PROPOSED SYSTEM </vt:lpstr>
      <vt:lpstr>SYSTEM ARCHITECTURE   </vt:lpstr>
      <vt:lpstr>PowerPoint Presentation</vt:lpstr>
      <vt:lpstr>PowerPoint Presentation</vt:lpstr>
      <vt:lpstr>CONCLUSION </vt:lpstr>
      <vt:lpstr>PowerPoint Presentation</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Haneesha Kandi</dc:creator>
  <cp:lastModifiedBy>Haneesha Kandi</cp:lastModifiedBy>
  <cp:revision>4</cp:revision>
  <dcterms:modified xsi:type="dcterms:W3CDTF">2024-09-10T18:54:43Z</dcterms:modified>
</cp:coreProperties>
</file>